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76" r:id="rId5"/>
    <p:sldId id="273" r:id="rId6"/>
    <p:sldId id="274" r:id="rId7"/>
    <p:sldId id="279" r:id="rId8"/>
    <p:sldId id="269" r:id="rId9"/>
    <p:sldId id="278" r:id="rId10"/>
    <p:sldId id="275" r:id="rId11"/>
    <p:sldId id="280" r:id="rId12"/>
    <p:sldId id="281" r:id="rId13"/>
    <p:sldId id="282" r:id="rId14"/>
    <p:sldId id="283" r:id="rId15"/>
    <p:sldId id="271" r:id="rId16"/>
    <p:sldId id="268" r:id="rId17"/>
    <p:sldId id="290" r:id="rId18"/>
    <p:sldId id="260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744"/>
    <a:srgbClr val="F7F7F7"/>
    <a:srgbClr val="FF0000"/>
    <a:srgbClr val="FFFF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31D2-2C90-4F30-B919-7E4B9C28A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8A909-4D8A-40AF-B383-658C8F3AB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C5027-71AD-4113-A197-9263EDC3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ED45A-83DB-47BC-B695-AE1CCD25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D6FB6-6A27-4B48-BBD9-F7DBC48D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2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9F8C-58BC-4F7B-BD0F-D71F922B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DD8BD-C358-4481-B089-32910372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5E660-34D7-4585-9E90-491494E2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5E4E6-A917-4F97-976B-A4C59C10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1454-18D4-465E-98FB-0F781BCB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4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9D919-48C2-482C-ADF1-9B39E1F82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1A843-FB23-4708-82CF-710BB11C1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953D-7012-4F58-92EB-D90FDE18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CD1FB-7CD0-47ED-8C48-BA55D9AB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64328-3162-4223-A02B-3AC8D55B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9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4B3C-F374-4E44-AC2F-A31C8D9B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F2A02-063F-451F-A3F7-14E386348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35260-EFD9-4C8A-9A2C-10494EDB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CEC60-9428-4ED8-8E1E-803EC78E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921A7-69D5-4EFB-A1E2-C5CAA5BB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2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012E-E0C5-4A5A-B3FD-F2369881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5FE8F-414D-46DF-9B55-5ED377450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0FEE1-1BD2-439B-B3ED-EF7817E8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EF6D-134C-4C42-AC0F-789F4F11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D7D6-40F8-4468-A4E5-576CCA18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2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5BD1-0B70-47BF-B7EE-FDB5D347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518C-79C1-455E-88FA-5E79C5035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B120-F984-469D-8F31-C1E660679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33B18-FB5F-4A14-AFC9-49394320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03C49-609F-4A66-9F33-0A7560E9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CF94-591F-434F-90CD-A39F3C41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B81D-3C9D-4A3B-985C-6F8382EF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F81C2-25E3-4A50-8D7F-CAF9CE81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C69D3-4379-4B42-B309-988A59D7E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68C3D-DAE7-4087-8A1D-657B1F195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1604F-CC8E-4ADF-8C05-C80B06398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1AB3A-93BF-4C40-8110-D57FD95E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51657-089A-4B71-A6AC-71CC70CC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426A5-1C8B-4EE2-A0FB-BA799F04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2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7311-AC9A-46E8-AAC5-8B0491D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74359-23F3-4F03-9DCC-DFC2F30D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CEEA3-8573-4612-BBCE-2727D610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0E40A-6B03-4E09-969A-176DBD4E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E6D14-18A7-4143-A768-FBB465CE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12600-C291-4D17-946F-CFEBC433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C2749-9DD9-4194-963B-AAA7FD54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9524-A657-407D-9704-6F6F56E9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6806-D6AE-490D-8A57-51623F45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570A7-51FD-4CA9-BEC3-FDE2CB4A7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BBAB5-3C24-4535-98A3-A57FFA63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5B94E-F6CE-412D-B278-9BCFF8C6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9405F-0C58-42D2-8312-D7B227B4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8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BD11-EF3B-4CF1-96DD-429E9C46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6FA9C-94EF-4C89-9459-FDB4B6683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45539-8E29-4BF6-8621-B81A20454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049C-CEA1-4858-918B-7CE4F98A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82A1-6AA4-4059-9593-7B0BB3C9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1A043-FC0B-4D2C-95B0-73F15117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3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F3222-A29F-456A-8423-61B3FF44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AF50A-4F8D-450E-91E4-E1CF3DE02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E420-F092-4740-9BCF-F158103E2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7CFA-9157-496B-8FAE-208D17D308EB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1FD-B757-4E12-8089-260DC727A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6C80-4FCE-4212-B4C8-0200F914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9C26-4535-48BA-A878-0E42A902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6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calculator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www.desmos.com/calculator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30.tmp"/><Relationship Id="rId9" Type="http://schemas.openxmlformats.org/officeDocument/2006/relationships/image" Target="../media/image31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www.desmos.com/calculator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tmp"/><Relationship Id="rId5" Type="http://schemas.openxmlformats.org/officeDocument/2006/relationships/image" Target="../media/image48.png"/><Relationship Id="rId4" Type="http://schemas.openxmlformats.org/officeDocument/2006/relationships/image" Target="../media/image30.tmp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slide" Target="slide15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0.jpe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29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7" Type="http://schemas.openxmlformats.org/officeDocument/2006/relationships/image" Target="../media/image62.tmp"/><Relationship Id="rId2" Type="http://schemas.openxmlformats.org/officeDocument/2006/relationships/hyperlink" Target="https://www.ons.gov.uk/peoplepopulationandcommunity/healthandsocialcare/conditionsanddiseases/articles/coronaviruscovid19/latestinsight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tmp"/><Relationship Id="rId5" Type="http://schemas.openxmlformats.org/officeDocument/2006/relationships/hyperlink" Target="https://coronavirus.data.gov.uk/?_ga=2.113771393.788215861.1621769656-2003010139.1609947576" TargetMode="External"/><Relationship Id="rId4" Type="http://schemas.openxmlformats.org/officeDocument/2006/relationships/image" Target="../media/image60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tmp"/><Relationship Id="rId3" Type="http://schemas.openxmlformats.org/officeDocument/2006/relationships/image" Target="../media/image63.tmp"/><Relationship Id="rId7" Type="http://schemas.openxmlformats.org/officeDocument/2006/relationships/image" Target="../media/image65.tmp"/><Relationship Id="rId2" Type="http://schemas.openxmlformats.org/officeDocument/2006/relationships/hyperlink" Target="https://www.gov.uk/guidance/the-r-value-and-growth-rat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_q4DrUHKC0Q" TargetMode="External"/><Relationship Id="rId5" Type="http://schemas.openxmlformats.org/officeDocument/2006/relationships/image" Target="../media/image64.tmp"/><Relationship Id="rId4" Type="http://schemas.openxmlformats.org/officeDocument/2006/relationships/hyperlink" Target="https://plus.maths.org/content/maths-minute-r0-and-herd-immunity" TargetMode="External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7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0.png"/><Relationship Id="rId4" Type="http://schemas.openxmlformats.org/officeDocument/2006/relationships/image" Target="../media/image5.svg"/><Relationship Id="rId9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O Alert: Coronavirus Update for Ophthalmologists – Eyewire News">
            <a:extLst>
              <a:ext uri="{FF2B5EF4-FFF2-40B4-BE49-F238E27FC236}">
                <a16:creationId xmlns:a16="http://schemas.microsoft.com/office/drawing/2014/main" id="{69659927-9CF2-4F55-B9F1-90FC5BDB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607"/>
            <a:ext cx="12192000" cy="56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1CBBD0-A49C-4036-B317-DAF0FCF74D55}"/>
              </a:ext>
            </a:extLst>
          </p:cNvPr>
          <p:cNvSpPr/>
          <p:nvPr/>
        </p:nvSpPr>
        <p:spPr>
          <a:xfrm>
            <a:off x="827449" y="139075"/>
            <a:ext cx="105371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C00000"/>
                </a:solidFill>
              </a:rPr>
              <a:t>Mathematical Modelling and </a:t>
            </a:r>
            <a:endParaRPr lang="en-US" sz="66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060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4F264A-42E4-40BB-9A23-E5AADD663934}"/>
                  </a:ext>
                </a:extLst>
              </p:cNvPr>
              <p:cNvSpPr txBox="1"/>
              <p:nvPr/>
            </p:nvSpPr>
            <p:spPr>
              <a:xfrm>
                <a:off x="4725560" y="1502610"/>
                <a:ext cx="2740879" cy="880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𝒂𝒕</m:t>
                            </m:r>
                          </m:sup>
                        </m:sSup>
                        <m:sSub>
                          <m:sSubPr>
                            <m:ctrlP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GB" sz="3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3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GB" sz="3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GB" sz="3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GB" sz="3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𝒂𝒕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4F264A-42E4-40BB-9A23-E5AADD66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560" y="1502610"/>
                <a:ext cx="2740879" cy="880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4EB4824-E35F-4C8E-8D87-ED4C7A1A9765}"/>
              </a:ext>
            </a:extLst>
          </p:cNvPr>
          <p:cNvSpPr/>
          <p:nvPr/>
        </p:nvSpPr>
        <p:spPr>
          <a:xfrm>
            <a:off x="466746" y="368100"/>
            <a:ext cx="3709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General solution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87BFB6-3070-409C-B9BE-91659A02B958}"/>
              </a:ext>
            </a:extLst>
          </p:cNvPr>
          <p:cNvGrpSpPr/>
          <p:nvPr/>
        </p:nvGrpSpPr>
        <p:grpSpPr>
          <a:xfrm>
            <a:off x="466746" y="3309626"/>
            <a:ext cx="2352654" cy="2672074"/>
            <a:chOff x="466746" y="3309626"/>
            <a:chExt cx="2352654" cy="267207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71636BD-70F5-45AE-87E7-B75977EF0B0F}"/>
                </a:ext>
              </a:extLst>
            </p:cNvPr>
            <p:cNvGrpSpPr/>
            <p:nvPr/>
          </p:nvGrpSpPr>
          <p:grpSpPr>
            <a:xfrm>
              <a:off x="466746" y="3309626"/>
              <a:ext cx="2352654" cy="2672074"/>
              <a:chOff x="7477779" y="1652285"/>
              <a:chExt cx="1934824" cy="210057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888ABD2-410F-4EC4-BBCD-FEA54D058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6000"/>
              </a:blip>
              <a:stretch>
                <a:fillRect/>
              </a:stretch>
            </p:blipFill>
            <p:spPr>
              <a:xfrm>
                <a:off x="7477779" y="1652285"/>
                <a:ext cx="1934824" cy="210057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8055F8-AC86-4397-ACAB-D1930AE2AE2D}"/>
                  </a:ext>
                </a:extLst>
              </p:cNvPr>
              <p:cNvGrpSpPr/>
              <p:nvPr/>
            </p:nvGrpSpPr>
            <p:grpSpPr>
              <a:xfrm>
                <a:off x="7514142" y="1656766"/>
                <a:ext cx="1413079" cy="1650626"/>
                <a:chOff x="7609834" y="1923849"/>
                <a:chExt cx="1413079" cy="16506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51435779-B520-4E48-A560-BDC0B27086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20856" y="2667617"/>
                      <a:ext cx="987151" cy="90685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en-GB" sz="2400" b="1" dirty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</m:oMath>
                        </m:oMathPara>
                      </a14:m>
                      <a:endParaRPr lang="en-GB" sz="2400" b="1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51435779-B520-4E48-A560-BDC0B27086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0856" y="2667617"/>
                      <a:ext cx="987151" cy="90685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52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120316C-CD67-44E1-B970-01FBEACF55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09834" y="2278717"/>
                      <a:ext cx="103047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oMath>
                        </m:oMathPara>
                      </a14:m>
                      <a:endParaRPr lang="en-GB" sz="2400" b="1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120316C-CD67-44E1-B970-01FBEACF55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9834" y="2278717"/>
                      <a:ext cx="1030475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A42DDEF-E425-498C-9F02-1942B34FBC12}"/>
                    </a:ext>
                  </a:extLst>
                </p:cNvPr>
                <p:cNvSpPr/>
                <p:nvPr/>
              </p:nvSpPr>
              <p:spPr>
                <a:xfrm>
                  <a:off x="7609834" y="1923849"/>
                  <a:ext cx="1413079" cy="46166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cap="none" spc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COVID-19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F845CE6-9E83-4DA4-A060-E6CEEF999928}"/>
                    </a:ext>
                  </a:extLst>
                </p:cNvPr>
                <p:cNvSpPr txBox="1"/>
                <p:nvPr/>
              </p:nvSpPr>
              <p:spPr>
                <a:xfrm>
                  <a:off x="620559" y="5467535"/>
                  <a:ext cx="19724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b="1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𝟎𝟓</m:t>
                      </m:r>
                    </m:oMath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F845CE6-9E83-4DA4-A060-E6CEEF9999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59" y="5467535"/>
                  <a:ext cx="197246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954" t="-10526" r="-310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158A10-6CE6-4CDE-B67E-D82B06E28131}"/>
                  </a:ext>
                </a:extLst>
              </p:cNvPr>
              <p:cNvSpPr txBox="1"/>
              <p:nvPr/>
            </p:nvSpPr>
            <p:spPr>
              <a:xfrm>
                <a:off x="4560459" y="3732110"/>
                <a:ext cx="3402150" cy="1243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3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3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3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GB" sz="3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  <m:r>
                              <a:rPr lang="en-GB" sz="3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num>
                      <m:den>
                        <m:r>
                          <a:rPr lang="en-GB" sz="3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3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en-GB" sz="3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en-GB" sz="3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3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3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GB" sz="3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  <m:r>
                              <a:rPr lang="en-GB" sz="3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158A10-6CE6-4CDE-B67E-D82B06E28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59" y="3732110"/>
                <a:ext cx="3402150" cy="1243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DD1C851-B039-483C-95C5-DDB19C4A29CB}"/>
              </a:ext>
            </a:extLst>
          </p:cNvPr>
          <p:cNvGrpSpPr/>
          <p:nvPr/>
        </p:nvGrpSpPr>
        <p:grpSpPr>
          <a:xfrm>
            <a:off x="9514831" y="3986421"/>
            <a:ext cx="1686700" cy="2143137"/>
            <a:chOff x="9514831" y="3986421"/>
            <a:chExt cx="1686700" cy="2143137"/>
          </a:xfrm>
        </p:grpSpPr>
        <p:pic>
          <p:nvPicPr>
            <p:cNvPr id="23" name="Picture 22" descr="Icon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A843EC33-981D-4372-9DC2-C5D654DE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302" y="3986421"/>
              <a:ext cx="1155759" cy="1149409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49D7BE5-93E2-4EEA-853F-65D43777929F}"/>
                </a:ext>
              </a:extLst>
            </p:cNvPr>
            <p:cNvSpPr/>
            <p:nvPr/>
          </p:nvSpPr>
          <p:spPr>
            <a:xfrm>
              <a:off x="9514831" y="5267176"/>
              <a:ext cx="1686700" cy="862382"/>
            </a:xfrm>
            <a:prstGeom prst="roundRect">
              <a:avLst>
                <a:gd name="adj" fmla="val 29921"/>
              </a:avLst>
            </a:prstGeom>
            <a:solidFill>
              <a:srgbClr val="1487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Sketch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9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4EB4824-E35F-4C8E-8D87-ED4C7A1A9765}"/>
              </a:ext>
            </a:extLst>
          </p:cNvPr>
          <p:cNvSpPr/>
          <p:nvPr/>
        </p:nvSpPr>
        <p:spPr>
          <a:xfrm>
            <a:off x="166650" y="147338"/>
            <a:ext cx="7029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The graph of infectives against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158A10-6CE6-4CDE-B67E-D82B06E28131}"/>
                  </a:ext>
                </a:extLst>
              </p:cNvPr>
              <p:cNvSpPr txBox="1"/>
              <p:nvPr/>
            </p:nvSpPr>
            <p:spPr>
              <a:xfrm>
                <a:off x="469905" y="994387"/>
                <a:ext cx="3087384" cy="1164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1" i="1" smtClean="0">
                        <a:solidFill>
                          <a:srgbClr val="148744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3200" b="1" i="1" smtClean="0">
                        <a:solidFill>
                          <a:srgbClr val="14874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1" i="1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3200" b="1" i="1">
                                <a:solidFill>
                                  <a:srgbClr val="14874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1" i="1">
                                <a:solidFill>
                                  <a:srgbClr val="148744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3200" b="1" i="1" smtClean="0">
                                    <a:solidFill>
                                      <a:srgbClr val="14874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1" i="1" smtClean="0">
                                    <a:solidFill>
                                      <a:srgbClr val="14874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GB" sz="3200" b="1" i="1" smtClean="0">
                                    <a:solidFill>
                                      <a:srgbClr val="148744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  <m:r>
                              <a:rPr lang="en-GB" sz="3200" b="1" i="1" smtClean="0">
                                <a:solidFill>
                                  <a:srgbClr val="148744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num>
                      <m:den>
                        <m:r>
                          <a:rPr lang="en-GB" sz="3200" b="1" i="1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3200" b="1" i="1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en-GB" sz="3200" b="1" i="1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3200" b="1" i="1" smtClean="0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en-GB" sz="3200" b="1" i="1">
                            <a:solidFill>
                              <a:srgbClr val="14874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3200" b="1" i="1">
                                <a:solidFill>
                                  <a:srgbClr val="14874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1" i="1">
                                <a:solidFill>
                                  <a:srgbClr val="148744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3200" b="1" i="1" smtClean="0">
                                    <a:solidFill>
                                      <a:srgbClr val="14874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1" i="1" smtClean="0">
                                    <a:solidFill>
                                      <a:srgbClr val="14874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GB" sz="3200" b="1" i="1" smtClean="0">
                                    <a:solidFill>
                                      <a:srgbClr val="148744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  <m:r>
                              <a:rPr lang="en-GB" sz="3200" b="1" i="1" smtClean="0">
                                <a:solidFill>
                                  <a:srgbClr val="148744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>
                    <a:solidFill>
                      <a:srgbClr val="14874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158A10-6CE6-4CDE-B67E-D82B06E28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5" y="994387"/>
                <a:ext cx="3087384" cy="1164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843EC33-981D-4372-9DC2-C5D654DE7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02" y="147338"/>
            <a:ext cx="1155759" cy="11494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6B4BF0-3749-4A32-8741-FB8A1508EE2E}"/>
              </a:ext>
            </a:extLst>
          </p:cNvPr>
          <p:cNvGrpSpPr/>
          <p:nvPr/>
        </p:nvGrpSpPr>
        <p:grpSpPr>
          <a:xfrm>
            <a:off x="8201800" y="1561856"/>
            <a:ext cx="3424200" cy="3786788"/>
            <a:chOff x="8201800" y="1561856"/>
            <a:chExt cx="3424200" cy="37867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87BFB6-3070-409C-B9BE-91659A02B958}"/>
                </a:ext>
              </a:extLst>
            </p:cNvPr>
            <p:cNvGrpSpPr/>
            <p:nvPr/>
          </p:nvGrpSpPr>
          <p:grpSpPr>
            <a:xfrm>
              <a:off x="8737573" y="2676570"/>
              <a:ext cx="2352654" cy="2672074"/>
              <a:chOff x="466746" y="3309626"/>
              <a:chExt cx="2352654" cy="267207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71636BD-70F5-45AE-87E7-B75977EF0B0F}"/>
                  </a:ext>
                </a:extLst>
              </p:cNvPr>
              <p:cNvGrpSpPr/>
              <p:nvPr/>
            </p:nvGrpSpPr>
            <p:grpSpPr>
              <a:xfrm>
                <a:off x="466746" y="3309626"/>
                <a:ext cx="2352654" cy="2672074"/>
                <a:chOff x="7477779" y="1652285"/>
                <a:chExt cx="1934824" cy="2100574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888ABD2-410F-4EC4-BBCD-FEA54D058F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alphaModFix amt="26000"/>
                </a:blip>
                <a:stretch>
                  <a:fillRect/>
                </a:stretch>
              </p:blipFill>
              <p:spPr>
                <a:xfrm>
                  <a:off x="7477779" y="1652285"/>
                  <a:ext cx="1934824" cy="210057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BB8055F8-AC86-4397-ACAB-D1930AE2AE2D}"/>
                    </a:ext>
                  </a:extLst>
                </p:cNvPr>
                <p:cNvGrpSpPr/>
                <p:nvPr/>
              </p:nvGrpSpPr>
              <p:grpSpPr>
                <a:xfrm>
                  <a:off x="7514142" y="1656766"/>
                  <a:ext cx="1413079" cy="1650626"/>
                  <a:chOff x="7609834" y="1923849"/>
                  <a:chExt cx="1413079" cy="165062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51435779-B520-4E48-A560-BDC0B27086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720856" y="2667617"/>
                        <a:ext cx="987151" cy="9068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m:oMathPara>
                        </a14:m>
                        <a:endParaRPr lang="en-GB" sz="2400" b="1" dirty="0"/>
                      </a:p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GB" sz="2400" b="1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51435779-B520-4E48-A560-BDC0B27086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20856" y="2667617"/>
                        <a:ext cx="987151" cy="90685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152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E120316C-CD67-44E1-B970-01FBEACF55F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09834" y="2278717"/>
                        <a:ext cx="103047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oMath>
                          </m:oMathPara>
                        </a14:m>
                        <a:endParaRPr lang="en-GB" sz="2400" b="1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E120316C-CD67-44E1-B970-01FBEACF55F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09834" y="2278717"/>
                        <a:ext cx="1030475" cy="46166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5A42DDEF-E425-498C-9F02-1942B34FBC12}"/>
                      </a:ext>
                    </a:extLst>
                  </p:cNvPr>
                  <p:cNvSpPr/>
                  <p:nvPr/>
                </p:nvSpPr>
                <p:spPr>
                  <a:xfrm>
                    <a:off x="7609834" y="1923849"/>
                    <a:ext cx="1413079" cy="46166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cap="none" spc="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COVID-19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F845CE6-9E83-4DA4-A060-E6CEEF999928}"/>
                      </a:ext>
                    </a:extLst>
                  </p:cNvPr>
                  <p:cNvSpPr txBox="1"/>
                  <p:nvPr/>
                </p:nvSpPr>
                <p:spPr>
                  <a:xfrm>
                    <a:off x="620559" y="5467535"/>
                    <a:ext cx="197246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2400" b="1" dirty="0"/>
                      <a:t>Let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</m:oMath>
                    </a14:m>
                    <a:endParaRPr lang="en-GB" sz="2400" b="1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F845CE6-9E83-4DA4-A060-E6CEEF9999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559" y="5467535"/>
                    <a:ext cx="1972463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954" t="-10526" r="-310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CACAF18-5FC0-457E-A97E-CF81046659EA}"/>
                </a:ext>
              </a:extLst>
            </p:cNvPr>
            <p:cNvSpPr/>
            <p:nvPr/>
          </p:nvSpPr>
          <p:spPr>
            <a:xfrm>
              <a:off x="8201800" y="1561856"/>
              <a:ext cx="3424200" cy="921185"/>
            </a:xfrm>
            <a:prstGeom prst="roundRect">
              <a:avLst>
                <a:gd name="adj" fmla="val 25503"/>
              </a:avLst>
            </a:prstGeom>
            <a:solidFill>
              <a:srgbClr val="1487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How can you alter shape of the graph? 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249316-D4BA-474F-AE07-F06D609B9B21}"/>
              </a:ext>
            </a:extLst>
          </p:cNvPr>
          <p:cNvSpPr/>
          <p:nvPr/>
        </p:nvSpPr>
        <p:spPr>
          <a:xfrm>
            <a:off x="8165517" y="5542173"/>
            <a:ext cx="3424200" cy="1010739"/>
          </a:xfrm>
          <a:prstGeom prst="roundRect">
            <a:avLst>
              <a:gd name="adj" fmla="val 24030"/>
            </a:avLst>
          </a:prstGeom>
          <a:solidFill>
            <a:srgbClr val="1487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What does this mean in our context?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C0D38A-51B0-432F-8A29-DF6CD88ED62C}"/>
              </a:ext>
            </a:extLst>
          </p:cNvPr>
          <p:cNvGrpSpPr/>
          <p:nvPr/>
        </p:nvGrpSpPr>
        <p:grpSpPr>
          <a:xfrm>
            <a:off x="226213" y="2857500"/>
            <a:ext cx="6970247" cy="3229715"/>
            <a:chOff x="226213" y="2857500"/>
            <a:chExt cx="6970247" cy="3229715"/>
          </a:xfrm>
        </p:grpSpPr>
        <p:pic>
          <p:nvPicPr>
            <p:cNvPr id="5" name="Picture 4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C0E0ED00-DD5E-4408-A90D-4156B596B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13" y="3204167"/>
              <a:ext cx="6826601" cy="288304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2D2DF4-6555-464D-A5CA-926E9F5CBAE6}"/>
                </a:ext>
              </a:extLst>
            </p:cNvPr>
            <p:cNvSpPr txBox="1"/>
            <p:nvPr/>
          </p:nvSpPr>
          <p:spPr>
            <a:xfrm>
              <a:off x="226213" y="2857500"/>
              <a:ext cx="1072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infectives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B0295E-CADE-4F4F-8C32-455E80924C81}"/>
                </a:ext>
              </a:extLst>
            </p:cNvPr>
            <p:cNvSpPr txBox="1"/>
            <p:nvPr/>
          </p:nvSpPr>
          <p:spPr>
            <a:xfrm>
              <a:off x="6582189" y="567821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EB4824-E35F-4C8E-8D87-ED4C7A1A9765}"/>
                  </a:ext>
                </a:extLst>
              </p:cNvPr>
              <p:cNvSpPr/>
              <p:nvPr/>
            </p:nvSpPr>
            <p:spPr>
              <a:xfrm>
                <a:off x="265338" y="227239"/>
                <a:ext cx="776423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>
                    <a:ln/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</a:t>
                </a:r>
                <a:r>
                  <a:rPr lang="en-US" sz="3600" b="1" cap="none" spc="0" dirty="0">
                    <a:ln/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cap="none" spc="0" smtClean="0">
                            <a:ln/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1" i="1" cap="none" spc="0" smtClean="0">
                            <a:ln/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3600" b="1" i="1" cap="none" spc="0" smtClean="0">
                            <a:ln/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cap="none" spc="0" dirty="0">
                    <a:ln/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 </a:t>
                </a:r>
                <a:r>
                  <a:rPr lang="en-US" sz="3600" b="1" dirty="0">
                    <a:ln/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alter the curve</a:t>
                </a:r>
                <a:endParaRPr lang="en-US" sz="3600" b="1" cap="none" spc="0" dirty="0">
                  <a:ln/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EB4824-E35F-4C8E-8D87-ED4C7A1A9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8" y="227239"/>
                <a:ext cx="776423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843EC33-981D-4372-9DC2-C5D654DE7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02" y="147338"/>
            <a:ext cx="1155759" cy="1149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45AB96-D247-470E-B22E-23047D189846}"/>
                  </a:ext>
                </a:extLst>
              </p:cNvPr>
              <p:cNvSpPr txBox="1"/>
              <p:nvPr/>
            </p:nvSpPr>
            <p:spPr>
              <a:xfrm>
                <a:off x="171450" y="5259108"/>
                <a:ext cx="113021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/>
                  <a:t>This model shows that eventually the whole population will become infected – the curve flattens.</a:t>
                </a:r>
              </a:p>
              <a:p>
                <a:r>
                  <a:rPr lang="en-GB" sz="2200" dirty="0"/>
                  <a:t>If we want to delay the whole population becoming infected, we need to change the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200" dirty="0"/>
                  <a:t> value.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45AB96-D247-470E-B22E-23047D18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259108"/>
                <a:ext cx="11302133" cy="769441"/>
              </a:xfrm>
              <a:prstGeom prst="rect">
                <a:avLst/>
              </a:prstGeom>
              <a:blipFill>
                <a:blip r:embed="rId5"/>
                <a:stretch>
                  <a:fillRect l="-701" t="-5556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2C1CDE6-5945-48D0-8676-CDE4A502474C}"/>
              </a:ext>
            </a:extLst>
          </p:cNvPr>
          <p:cNvGrpSpPr/>
          <p:nvPr/>
        </p:nvGrpSpPr>
        <p:grpSpPr>
          <a:xfrm>
            <a:off x="1089191" y="1229560"/>
            <a:ext cx="8788426" cy="3791037"/>
            <a:chOff x="1089191" y="1229560"/>
            <a:chExt cx="8788426" cy="3791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3FA3561-FFB0-455A-ABEC-80C2E619773F}"/>
                </a:ext>
              </a:extLst>
            </p:cNvPr>
            <p:cNvGrpSpPr/>
            <p:nvPr/>
          </p:nvGrpSpPr>
          <p:grpSpPr>
            <a:xfrm>
              <a:off x="1089191" y="1598892"/>
              <a:ext cx="8788426" cy="3376783"/>
              <a:chOff x="339310" y="2324215"/>
              <a:chExt cx="8788426" cy="3376783"/>
            </a:xfrm>
          </p:grpSpPr>
          <p:pic>
            <p:nvPicPr>
              <p:cNvPr id="4" name="Picture 3" descr="A picture containing sky, outdoor, line, different&#10;&#10;Description automatically generated">
                <a:extLst>
                  <a:ext uri="{FF2B5EF4-FFF2-40B4-BE49-F238E27FC236}">
                    <a16:creationId xmlns:a16="http://schemas.microsoft.com/office/drawing/2014/main" id="{B18195C3-F19F-4964-B660-0B0893F35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310" y="2324215"/>
                <a:ext cx="7029811" cy="337678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DEA03F4-0584-440D-A7CE-1B87649F8631}"/>
                      </a:ext>
                    </a:extLst>
                  </p:cNvPr>
                  <p:cNvSpPr txBox="1"/>
                  <p:nvPr/>
                </p:nvSpPr>
                <p:spPr>
                  <a:xfrm>
                    <a:off x="7515884" y="2467500"/>
                    <a:ext cx="129926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3200" i="1" smtClean="0">
                                  <a:solidFill>
                                    <a:srgbClr val="14874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14874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14874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148744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GB" sz="3200" dirty="0">
                      <a:solidFill>
                        <a:srgbClr val="14874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DEA03F4-0584-440D-A7CE-1B87649F86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5884" y="2467500"/>
                    <a:ext cx="1299266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E74683-DF2B-4575-956E-9FCC3F83C9B7}"/>
                      </a:ext>
                    </a:extLst>
                  </p:cNvPr>
                  <p:cNvSpPr txBox="1"/>
                  <p:nvPr/>
                </p:nvSpPr>
                <p:spPr>
                  <a:xfrm>
                    <a:off x="7515884" y="2996283"/>
                    <a:ext cx="161185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=1.4</m:t>
                          </m:r>
                        </m:oMath>
                      </m:oMathPara>
                    </a14:m>
                    <a:endParaRPr lang="en-GB" sz="32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E74683-DF2B-4575-956E-9FCC3F83C9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5884" y="2996283"/>
                    <a:ext cx="1611852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638A21E-5829-4378-8BC8-D2301BAA41A4}"/>
                      </a:ext>
                    </a:extLst>
                  </p:cNvPr>
                  <p:cNvSpPr txBox="1"/>
                  <p:nvPr/>
                </p:nvSpPr>
                <p:spPr>
                  <a:xfrm>
                    <a:off x="7515884" y="3520163"/>
                    <a:ext cx="161185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3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=0.8</m:t>
                          </m:r>
                        </m:oMath>
                      </m:oMathPara>
                    </a14:m>
                    <a:endParaRPr lang="en-GB" sz="32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638A21E-5829-4378-8BC8-D2301BAA41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5884" y="3520163"/>
                    <a:ext cx="1611852" cy="49244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8392A9-5964-421B-BD41-6FDB763B3802}"/>
                </a:ext>
              </a:extLst>
            </p:cNvPr>
            <p:cNvSpPr txBox="1"/>
            <p:nvPr/>
          </p:nvSpPr>
          <p:spPr>
            <a:xfrm>
              <a:off x="1089191" y="1229560"/>
              <a:ext cx="1072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infectives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CD8475-4685-43FD-8E82-21B63C4F063F}"/>
                </a:ext>
              </a:extLst>
            </p:cNvPr>
            <p:cNvSpPr txBox="1"/>
            <p:nvPr/>
          </p:nvSpPr>
          <p:spPr>
            <a:xfrm>
              <a:off x="7651494" y="4651265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31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98077E-DE35-4C0C-B192-DBC3E7656798}"/>
              </a:ext>
            </a:extLst>
          </p:cNvPr>
          <p:cNvSpPr/>
          <p:nvPr/>
        </p:nvSpPr>
        <p:spPr>
          <a:xfrm>
            <a:off x="114300" y="59224"/>
            <a:ext cx="4148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Modelling assumptions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715E-A060-4BBB-85CF-F8A509D219DB}"/>
              </a:ext>
            </a:extLst>
          </p:cNvPr>
          <p:cNvSpPr txBox="1"/>
          <p:nvPr/>
        </p:nvSpPr>
        <p:spPr>
          <a:xfrm>
            <a:off x="114301" y="661358"/>
            <a:ext cx="5495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The compartmental model introduces a maximum value for the number of infectives.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However, the number of infectives does not reduce. 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What further refinements could we make?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C881C-F8A8-4201-82A8-6047F3C50F8D}"/>
              </a:ext>
            </a:extLst>
          </p:cNvPr>
          <p:cNvSpPr/>
          <p:nvPr/>
        </p:nvSpPr>
        <p:spPr>
          <a:xfrm rot="21336137">
            <a:off x="7244731" y="674941"/>
            <a:ext cx="3450725" cy="163020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i="1" dirty="0">
                <a:solidFill>
                  <a:schemeClr val="tx1"/>
                </a:solidFill>
              </a:rPr>
              <a:t>An individual can leave the group of invectives. </a:t>
            </a:r>
          </a:p>
          <a:p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72F800-1615-4ACB-A9FF-0366599EA1B3}"/>
              </a:ext>
            </a:extLst>
          </p:cNvPr>
          <p:cNvSpPr/>
          <p:nvPr/>
        </p:nvSpPr>
        <p:spPr>
          <a:xfrm rot="21333205">
            <a:off x="799828" y="4416917"/>
            <a:ext cx="4617224" cy="18086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Use a different compartmental model</a:t>
            </a:r>
          </a:p>
          <a:p>
            <a:endParaRPr lang="en-GB" sz="2200" dirty="0">
              <a:solidFill>
                <a:srgbClr val="0070C0"/>
              </a:solidFill>
            </a:endParaRP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Consider how fast the group of infectives is growing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A459D6-0F13-4C9B-998E-9CB3FAAD6DF4}"/>
              </a:ext>
            </a:extLst>
          </p:cNvPr>
          <p:cNvSpPr/>
          <p:nvPr/>
        </p:nvSpPr>
        <p:spPr>
          <a:xfrm rot="555116">
            <a:off x="6552080" y="3796853"/>
            <a:ext cx="4678961" cy="127294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The recovery rate can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12236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42B9B0-59A3-4111-82CF-D64B4076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1" y="267873"/>
            <a:ext cx="1445372" cy="1477926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4EE6DBE8-8108-4BA2-8E3B-E5A628862F6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2692401" y="1847399"/>
            <a:ext cx="2705099" cy="2105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2" descr="WHO EMRO | COVID-19 questions and answers | COVID-19 | Health topics">
            <a:hlinkClick r:id="rId5" action="ppaction://hlinksldjump"/>
            <a:extLst>
              <a:ext uri="{FF2B5EF4-FFF2-40B4-BE49-F238E27FC236}">
                <a16:creationId xmlns:a16="http://schemas.microsoft.com/office/drawing/2014/main" id="{65144E06-526D-4F14-A653-EAC1C8C1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847399"/>
            <a:ext cx="2705099" cy="2105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DE3184-8EF0-41FA-B500-4A6B93A0BD4C}"/>
              </a:ext>
            </a:extLst>
          </p:cNvPr>
          <p:cNvSpPr/>
          <p:nvPr/>
        </p:nvSpPr>
        <p:spPr>
          <a:xfrm>
            <a:off x="2477088" y="539855"/>
            <a:ext cx="6705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cap="none" spc="0" dirty="0">
                <a:ln/>
                <a:solidFill>
                  <a:srgbClr val="0070C0"/>
                </a:solidFill>
                <a:effectLst/>
              </a:rPr>
              <a:t>Independent tasks</a:t>
            </a:r>
            <a:endParaRPr lang="en-US" sz="32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726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318962-92FB-464C-A59E-A1450C800ECE}"/>
                  </a:ext>
                </a:extLst>
              </p:cNvPr>
              <p:cNvSpPr/>
              <p:nvPr/>
            </p:nvSpPr>
            <p:spPr>
              <a:xfrm>
                <a:off x="1471986" y="404532"/>
                <a:ext cx="10006792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n-GB" sz="3600" b="1" cap="none" spc="0" dirty="0">
                    <a:ln/>
                    <a:solidFill>
                      <a:srgbClr val="0070C0"/>
                    </a:solidFill>
                    <a:effectLst/>
                  </a:rPr>
                  <a:t>The  </a:t>
                </a:r>
                <a14:m>
                  <m:oMath xmlns:m="http://schemas.openxmlformats.org/officeDocument/2006/math">
                    <m:r>
                      <a:rPr lang="en-GB" sz="36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36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3600" b="1" cap="none" spc="0" dirty="0">
                    <a:ln/>
                    <a:solidFill>
                      <a:srgbClr val="0070C0"/>
                    </a:solidFill>
                    <a:effectLst/>
                  </a:rPr>
                  <a:t>  compartmental model</a:t>
                </a:r>
                <a:endParaRPr lang="en-US" sz="3600" b="1" cap="none" spc="0" dirty="0">
                  <a:ln/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318962-92FB-464C-A59E-A1450C800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6" y="404532"/>
                <a:ext cx="1000679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WHO EMRO | COVID-19 questions and answers | COVID-19 | Health topics">
            <a:extLst>
              <a:ext uri="{FF2B5EF4-FFF2-40B4-BE49-F238E27FC236}">
                <a16:creationId xmlns:a16="http://schemas.microsoft.com/office/drawing/2014/main" id="{9DCD8989-56C2-45F4-83F5-BD0F4FA3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372"/>
            <a:ext cx="12192000" cy="57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5BADB-5063-46EA-8AEE-A8FFE59F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4" y="99187"/>
            <a:ext cx="1217986" cy="1245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83BE25-F4D7-4DC1-9D48-24A816214E9A}"/>
                  </a:ext>
                </a:extLst>
              </p:cNvPr>
              <p:cNvSpPr txBox="1"/>
              <p:nvPr/>
            </p:nvSpPr>
            <p:spPr>
              <a:xfrm>
                <a:off x="213068" y="1435590"/>
                <a:ext cx="6096000" cy="43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Explain why  </a:t>
                </a:r>
                <a14:m>
                  <m:oMath xmlns:m="http://schemas.openxmlformats.org/officeDocument/2006/math"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83BE25-F4D7-4DC1-9D48-24A816214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8" y="1435590"/>
                <a:ext cx="6096000" cy="437749"/>
              </a:xfrm>
              <a:prstGeom prst="rect">
                <a:avLst/>
              </a:prstGeom>
              <a:blipFill>
                <a:blip r:embed="rId5"/>
                <a:stretch>
                  <a:fillRect l="-1300" t="-6944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07AD67-4A45-4E78-984B-21BD19E8A6F0}"/>
                  </a:ext>
                </a:extLst>
              </p:cNvPr>
              <p:cNvSpPr txBox="1"/>
              <p:nvPr/>
            </p:nvSpPr>
            <p:spPr>
              <a:xfrm>
                <a:off x="213068" y="1961696"/>
                <a:ext cx="10924832" cy="43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a particular outbreak, the transmission rate,</a:t>
                </a:r>
                <a14:m>
                  <m:oMath xmlns:m="http://schemas.openxmlformats.org/officeDocument/2006/math"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is taken to be </a:t>
                </a:r>
                <a14:m>
                  <m:oMath xmlns:m="http://schemas.openxmlformats.org/officeDocument/2006/math"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0.6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07AD67-4A45-4E78-984B-21BD19E8A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8" y="1961696"/>
                <a:ext cx="10924832" cy="437749"/>
              </a:xfrm>
              <a:prstGeom prst="rect">
                <a:avLst/>
              </a:prstGeom>
              <a:blipFill>
                <a:blip r:embed="rId6"/>
                <a:stretch>
                  <a:fillRect l="-725" t="-8333" b="-26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1E369D-28B2-43DB-851D-A1C59881ED5E}"/>
                  </a:ext>
                </a:extLst>
              </p:cNvPr>
              <p:cNvSpPr txBox="1"/>
              <p:nvPr/>
            </p:nvSpPr>
            <p:spPr>
              <a:xfrm>
                <a:off x="213068" y="2364538"/>
                <a:ext cx="10823232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Hence the rate of change of the two groups is given by: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=−0.6</m:t>
                    </m:r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and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=0.6</m:t>
                    </m:r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</m:t>
                    </m:r>
                  </m:oMath>
                </a14:m>
                <a:endParaRPr lang="en-GB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1E369D-28B2-43DB-851D-A1C59881E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8" y="2364538"/>
                <a:ext cx="10823232" cy="619400"/>
              </a:xfrm>
              <a:prstGeom prst="rect">
                <a:avLst/>
              </a:prstGeom>
              <a:blipFill>
                <a:blip r:embed="rId7"/>
                <a:stretch>
                  <a:fillRect l="-732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C0E1BA-D8AB-45BB-8F71-06A0593654E4}"/>
                  </a:ext>
                </a:extLst>
              </p:cNvPr>
              <p:cNvSpPr txBox="1"/>
              <p:nvPr/>
            </p:nvSpPr>
            <p:spPr>
              <a:xfrm>
                <a:off x="149568" y="3021712"/>
                <a:ext cx="10924832" cy="178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GB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 Explain what the signs represent in the differential equations</a:t>
                </a:r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GB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 Explain why the total rate of change is zero.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 Show that: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=0.6</m:t>
                    </m:r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GB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C0E1BA-D8AB-45BB-8F71-06A059365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68" y="3021712"/>
                <a:ext cx="10924832" cy="1785297"/>
              </a:xfrm>
              <a:prstGeom prst="rect">
                <a:avLst/>
              </a:prstGeom>
              <a:blipFill>
                <a:blip r:embed="rId8"/>
                <a:stretch>
                  <a:fillRect l="-725" b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36B876-3D6E-40B6-A180-ED733A1831F4}"/>
                  </a:ext>
                </a:extLst>
              </p:cNvPr>
              <p:cNvSpPr txBox="1"/>
              <p:nvPr/>
            </p:nvSpPr>
            <p:spPr>
              <a:xfrm>
                <a:off x="160852" y="4807009"/>
                <a:ext cx="11729180" cy="902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just">
                  <a:lnSpc>
                    <a:spcPct val="107000"/>
                  </a:lnSpc>
                  <a:spcAft>
                    <a:spcPts val="800"/>
                  </a:spcAft>
                  <a:buAutoNum type="alphaLcParenR" startAt="5"/>
                </a:pPr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Initially 5% of the population are thought to be infected with the disease. </a:t>
                </a: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Solve the differential equation to find </a:t>
                </a:r>
                <a14:m>
                  <m:oMath xmlns:m="http://schemas.openxmlformats.org/officeDocument/2006/math"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36B876-3D6E-40B6-A180-ED733A183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2" y="4807009"/>
                <a:ext cx="11729180" cy="902619"/>
              </a:xfrm>
              <a:prstGeom prst="rect">
                <a:avLst/>
              </a:prstGeom>
              <a:blipFill>
                <a:blip r:embed="rId9"/>
                <a:stretch>
                  <a:fillRect l="-676" t="-4730" b="-1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02EE8E-3908-488D-B1AC-1DBB27DFE886}"/>
                  </a:ext>
                </a:extLst>
              </p:cNvPr>
              <p:cNvSpPr txBox="1"/>
              <p:nvPr/>
            </p:nvSpPr>
            <p:spPr>
              <a:xfrm>
                <a:off x="160852" y="5807366"/>
                <a:ext cx="9864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lphaLcParenR" startAt="6"/>
                </a:pPr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a graph-plotter to sketch the shape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GB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GB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GB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the graph to describe how the infected population changes over time.  </a:t>
                </a:r>
                <a:endParaRPr lang="en-GB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02EE8E-3908-488D-B1AC-1DBB27DFE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2" y="5807366"/>
                <a:ext cx="9864382" cy="769441"/>
              </a:xfrm>
              <a:prstGeom prst="rect">
                <a:avLst/>
              </a:prstGeom>
              <a:blipFill>
                <a:blip r:embed="rId10"/>
                <a:stretch>
                  <a:fillRect l="-803" t="-6349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0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D950F7-E426-432A-AEB4-5BEA1D9E3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219200"/>
            <a:ext cx="12191999" cy="563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2B9B0-59A3-4111-82CF-D64B4076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38100"/>
            <a:ext cx="1076264" cy="1100505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D3CFDE65-A5AA-4247-9DAC-6AB8BC8D7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4" y="1971569"/>
            <a:ext cx="10014465" cy="4134062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791594-451B-4992-81E9-7F3BCFB97A1B}"/>
              </a:ext>
            </a:extLst>
          </p:cNvPr>
          <p:cNvSpPr/>
          <p:nvPr/>
        </p:nvSpPr>
        <p:spPr>
          <a:xfrm>
            <a:off x="1109337" y="265186"/>
            <a:ext cx="10006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b="1" cap="none" spc="0" dirty="0">
                <a:ln/>
                <a:solidFill>
                  <a:srgbClr val="0070C0"/>
                </a:solidFill>
                <a:effectLst/>
              </a:rPr>
              <a:t>Discuss: transmission rates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270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2D5341-0B48-49B6-9DB4-2EE2A930E3B0}"/>
              </a:ext>
            </a:extLst>
          </p:cNvPr>
          <p:cNvSpPr/>
          <p:nvPr/>
        </p:nvSpPr>
        <p:spPr>
          <a:xfrm>
            <a:off x="4343400" y="2460962"/>
            <a:ext cx="75660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Ideas </a:t>
            </a:r>
            <a:r>
              <a:rPr lang="en-US" sz="6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explore further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A2563-85BA-4D9F-BE63-290E1EA5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243"/>
            <a:ext cx="4165936" cy="20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99EDB4-286B-4A90-BE77-13C9B702662D}"/>
              </a:ext>
            </a:extLst>
          </p:cNvPr>
          <p:cNvSpPr/>
          <p:nvPr/>
        </p:nvSpPr>
        <p:spPr>
          <a:xfrm>
            <a:off x="88650" y="185738"/>
            <a:ext cx="1201469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 at how national statistics are collected and interpreted</a:t>
            </a:r>
            <a:endParaRPr lang="en-US" sz="3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0D0605-CFA3-469E-8F02-5083B3FE017B}"/>
              </a:ext>
            </a:extLst>
          </p:cNvPr>
          <p:cNvGrpSpPr/>
          <p:nvPr/>
        </p:nvGrpSpPr>
        <p:grpSpPr>
          <a:xfrm>
            <a:off x="232871" y="2193187"/>
            <a:ext cx="5126530" cy="3125195"/>
            <a:chOff x="368116" y="2190736"/>
            <a:chExt cx="5073051" cy="3020903"/>
          </a:xfrm>
        </p:grpSpPr>
        <p:pic>
          <p:nvPicPr>
            <p:cNvPr id="7" name="Picture 6" descr="A picture containing graphical user interface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416A979F-34AC-4841-976F-D311C806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97" y="2190736"/>
              <a:ext cx="3021463" cy="769441"/>
            </a:xfrm>
            <a:prstGeom prst="rect">
              <a:avLst/>
            </a:prstGeom>
          </p:spPr>
        </p:pic>
        <p:pic>
          <p:nvPicPr>
            <p:cNvPr id="17" name="Picture 16" descr="Chart, histogram&#10;&#10;Description automatically generated">
              <a:extLst>
                <a:ext uri="{FF2B5EF4-FFF2-40B4-BE49-F238E27FC236}">
                  <a16:creationId xmlns:a16="http://schemas.microsoft.com/office/drawing/2014/main" id="{0D85AC15-9C6C-45FF-84EC-9CEBF9273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16" y="3094889"/>
              <a:ext cx="5073051" cy="211675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B6456-6689-4F2F-BEC2-D213234B338F}"/>
              </a:ext>
            </a:extLst>
          </p:cNvPr>
          <p:cNvGrpSpPr/>
          <p:nvPr/>
        </p:nvGrpSpPr>
        <p:grpSpPr>
          <a:xfrm>
            <a:off x="5640720" y="2247551"/>
            <a:ext cx="6337420" cy="3070831"/>
            <a:chOff x="5616602" y="1336827"/>
            <a:chExt cx="6337420" cy="3070831"/>
          </a:xfrm>
        </p:grpSpPr>
        <p:pic>
          <p:nvPicPr>
            <p:cNvPr id="13" name="Picture 12" descr="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46F2AD97-4AF8-4E6A-9D66-327162026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544" y="1336827"/>
              <a:ext cx="2461180" cy="687273"/>
            </a:xfrm>
            <a:prstGeom prst="rect">
              <a:avLst/>
            </a:prstGeom>
          </p:spPr>
        </p:pic>
        <p:pic>
          <p:nvPicPr>
            <p:cNvPr id="21" name="Picture 2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B385DFA-6E61-41E4-BB26-CA2E275F1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602" y="2217830"/>
              <a:ext cx="6337420" cy="218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22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99EDB4-286B-4A90-BE77-13C9B702662D}"/>
              </a:ext>
            </a:extLst>
          </p:cNvPr>
          <p:cNvSpPr/>
          <p:nvPr/>
        </p:nvSpPr>
        <p:spPr>
          <a:xfrm>
            <a:off x="217026" y="261312"/>
            <a:ext cx="878779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 values, herd immunity and Dr Hannah Fry</a:t>
            </a:r>
            <a:endParaRPr lang="en-US" sz="3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Graphical user interface, text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4051D4A-478F-4763-9B3D-6F427EEDC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992999"/>
            <a:ext cx="4741054" cy="2518517"/>
          </a:xfrm>
          <a:prstGeom prst="rect">
            <a:avLst/>
          </a:prstGeom>
        </p:spPr>
      </p:pic>
      <p:pic>
        <p:nvPicPr>
          <p:cNvPr id="5" name="Picture 4" descr="Website, timelin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95E3C54-42D9-4907-910F-2E639ADCD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6" y="3710014"/>
            <a:ext cx="6783214" cy="18978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1BB9CA-C240-4E9D-A1B6-4A84E0D19EFB}"/>
              </a:ext>
            </a:extLst>
          </p:cNvPr>
          <p:cNvGrpSpPr/>
          <p:nvPr/>
        </p:nvGrpSpPr>
        <p:grpSpPr>
          <a:xfrm>
            <a:off x="7662856" y="3141880"/>
            <a:ext cx="4218165" cy="2644882"/>
            <a:chOff x="7662856" y="3114675"/>
            <a:chExt cx="4218165" cy="2644882"/>
          </a:xfrm>
        </p:grpSpPr>
        <p:pic>
          <p:nvPicPr>
            <p:cNvPr id="4" name="Picture 3" descr="A picture containing text, person, crowd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780E81AA-8C85-4DCD-AEE8-811A67673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856" y="3114675"/>
              <a:ext cx="4218165" cy="2644882"/>
            </a:xfrm>
            <a:prstGeom prst="rect">
              <a:avLst/>
            </a:prstGeom>
          </p:spPr>
        </p:pic>
        <p:pic>
          <p:nvPicPr>
            <p:cNvPr id="7" name="Picture 6" descr="A person with red hair&#10;&#10;Description automatically generated with low confidence">
              <a:extLst>
                <a:ext uri="{FF2B5EF4-FFF2-40B4-BE49-F238E27FC236}">
                  <a16:creationId xmlns:a16="http://schemas.microsoft.com/office/drawing/2014/main" id="{BF8D30B9-1B44-4371-AFEB-D7E7EDD62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7475" y="3114675"/>
              <a:ext cx="1603546" cy="173913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AA51992-AF32-45A2-AEEF-B9633F3BB4FD}"/>
              </a:ext>
            </a:extLst>
          </p:cNvPr>
          <p:cNvSpPr txBox="1"/>
          <p:nvPr/>
        </p:nvSpPr>
        <p:spPr>
          <a:xfrm>
            <a:off x="7662856" y="2495549"/>
            <a:ext cx="440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Dec 2019, Dr Hannah Fry explained herd immunity in the Christmas Lectures [22mins]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DE248D-F46F-4D73-AC66-0EBD3B53777D}"/>
                  </a:ext>
                </a:extLst>
              </p:cNvPr>
              <p:cNvSpPr txBox="1"/>
              <p:nvPr/>
            </p:nvSpPr>
            <p:spPr>
              <a:xfrm>
                <a:off x="217026" y="5806324"/>
                <a:ext cx="5625386" cy="664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800" b="0" dirty="0">
                    <a:solidFill>
                      <a:srgbClr val="7030A0"/>
                    </a:solidFill>
                  </a:rPr>
                  <a:t>The number for herd immunity: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DE248D-F46F-4D73-AC66-0EBD3B537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6" y="5806324"/>
                <a:ext cx="5625386" cy="664221"/>
              </a:xfrm>
              <a:prstGeom prst="rect">
                <a:avLst/>
              </a:prstGeom>
              <a:blipFill>
                <a:blip r:embed="rId9"/>
                <a:stretch>
                  <a:fillRect l="-3905" t="-1835" b="-11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43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98077E-DE35-4C0C-B192-DBC3E7656798}"/>
              </a:ext>
            </a:extLst>
          </p:cNvPr>
          <p:cNvSpPr/>
          <p:nvPr/>
        </p:nvSpPr>
        <p:spPr>
          <a:xfrm>
            <a:off x="114300" y="59224"/>
            <a:ext cx="4148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Modelling assumptions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715E-A060-4BBB-85CF-F8A509D219DB}"/>
              </a:ext>
            </a:extLst>
          </p:cNvPr>
          <p:cNvSpPr txBox="1"/>
          <p:nvPr/>
        </p:nvSpPr>
        <p:spPr>
          <a:xfrm>
            <a:off x="114301" y="661358"/>
            <a:ext cx="511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In our previous model, the number of infectives increased without limit.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In a refined model, we hope to produce a graph where the number of infectives reaches a peak.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We need to consider further factors.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C881C-F8A8-4201-82A8-6047F3C50F8D}"/>
              </a:ext>
            </a:extLst>
          </p:cNvPr>
          <p:cNvSpPr/>
          <p:nvPr/>
        </p:nvSpPr>
        <p:spPr>
          <a:xfrm rot="21336137">
            <a:off x="7234676" y="312349"/>
            <a:ext cx="3450725" cy="209387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i="1" dirty="0">
                <a:solidFill>
                  <a:schemeClr val="tx1"/>
                </a:solidFill>
              </a:rPr>
              <a:t>The infectious period.</a:t>
            </a:r>
          </a:p>
          <a:p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Model: An individual is infectious for a fixed number of days (T)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72F800-1615-4ACB-A9FF-0366599EA1B3}"/>
              </a:ext>
            </a:extLst>
          </p:cNvPr>
          <p:cNvSpPr/>
          <p:nvPr/>
        </p:nvSpPr>
        <p:spPr>
          <a:xfrm rot="21333205">
            <a:off x="1232028" y="4336227"/>
            <a:ext cx="3783555" cy="18086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1"/>
                </a:solidFill>
              </a:rPr>
              <a:t>Use a compartmental model</a:t>
            </a:r>
          </a:p>
          <a:p>
            <a:endParaRPr lang="en-GB" sz="2200" dirty="0">
              <a:solidFill>
                <a:srgbClr val="0070C0"/>
              </a:solidFill>
            </a:endParaRPr>
          </a:p>
          <a:p>
            <a:r>
              <a:rPr lang="en-GB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Consider how quickly the group of infectives is growing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A459D6-0F13-4C9B-998E-9CB3FAAD6DF4}"/>
                  </a:ext>
                </a:extLst>
              </p:cNvPr>
              <p:cNvSpPr/>
              <p:nvPr/>
            </p:nvSpPr>
            <p:spPr>
              <a:xfrm rot="555116">
                <a:off x="6725591" y="3390386"/>
                <a:ext cx="4428578" cy="2208077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The transmission rate, </a:t>
                </a:r>
                <a14:m>
                  <m:oMath xmlns:m="http://schemas.openxmlformats.org/officeDocument/2006/math">
                    <m:r>
                      <a:rPr lang="en-GB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b="1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GB" sz="2200" b="1" dirty="0">
                    <a:solidFill>
                      <a:schemeClr val="tx1"/>
                    </a:solidFill>
                  </a:rPr>
                  <a:t> </a:t>
                </a:r>
                <a:endParaRPr lang="en-GB" sz="2200" b="1" dirty="0">
                  <a:solidFill>
                    <a:schemeClr val="tx1"/>
                  </a:solidFill>
                  <a:latin typeface="Bradley Hand ITC" panose="03070402050302030203" pitchFamily="66" charset="0"/>
                </a:endParaRPr>
              </a:p>
              <a:p>
                <a:r>
                  <a:rPr lang="en-GB" sz="2200" b="1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Model: Consider the average number of individuals infected per day during the infectious period</a:t>
                </a:r>
                <a:r>
                  <a:rPr lang="en-GB" sz="2200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GB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GB" sz="2200" i="1" dirty="0">
                  <a:solidFill>
                    <a:schemeClr val="tx1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A459D6-0F13-4C9B-998E-9CB3FAAD6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5116">
                <a:off x="6725591" y="3390386"/>
                <a:ext cx="4428578" cy="2208077"/>
              </a:xfrm>
              <a:prstGeom prst="rect">
                <a:avLst/>
              </a:prstGeom>
              <a:blipFill>
                <a:blip r:embed="rId2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6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extLst>
              <a:ext uri="{FF2B5EF4-FFF2-40B4-BE49-F238E27FC236}">
                <a16:creationId xmlns:a16="http://schemas.microsoft.com/office/drawing/2014/main" id="{188A6E26-C9DB-4AC2-A045-5F434C3AA292}"/>
              </a:ext>
            </a:extLst>
          </p:cNvPr>
          <p:cNvSpPr/>
          <p:nvPr/>
        </p:nvSpPr>
        <p:spPr>
          <a:xfrm>
            <a:off x="7026459" y="2464308"/>
            <a:ext cx="2419350" cy="19431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CBA51057-9B94-425D-B048-218C7390FBE9}"/>
              </a:ext>
            </a:extLst>
          </p:cNvPr>
          <p:cNvSpPr/>
          <p:nvPr/>
        </p:nvSpPr>
        <p:spPr>
          <a:xfrm>
            <a:off x="2568759" y="2464308"/>
            <a:ext cx="2419350" cy="19431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55CCF-9F98-40D6-ADF3-D97CBC0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" y="235044"/>
            <a:ext cx="1005605" cy="10056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177B3D-C0F7-43A3-9B1E-4B26235A1B75}"/>
              </a:ext>
            </a:extLst>
          </p:cNvPr>
          <p:cNvSpPr/>
          <p:nvPr/>
        </p:nvSpPr>
        <p:spPr>
          <a:xfrm>
            <a:off x="2513440" y="1844642"/>
            <a:ext cx="25299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0070C0"/>
                </a:solidFill>
                <a:effectLst/>
              </a:rPr>
              <a:t>Susceptibles, S</a:t>
            </a:r>
            <a:endParaRPr lang="en-US" sz="3000" b="1" cap="none" spc="0" dirty="0">
              <a:ln/>
              <a:effectLst/>
            </a:endParaRPr>
          </a:p>
        </p:txBody>
      </p:sp>
      <p:pic>
        <p:nvPicPr>
          <p:cNvPr id="17" name="Graphic 16" descr="Worried face outline with solid fill">
            <a:extLst>
              <a:ext uri="{FF2B5EF4-FFF2-40B4-BE49-F238E27FC236}">
                <a16:creationId xmlns:a16="http://schemas.microsoft.com/office/drawing/2014/main" id="{7ECAD827-E682-43E5-84D6-6E306228B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7247" y="2807724"/>
            <a:ext cx="1097774" cy="1097774"/>
          </a:xfrm>
          <a:prstGeom prst="rect">
            <a:avLst/>
          </a:prstGeom>
        </p:spPr>
      </p:pic>
      <p:pic>
        <p:nvPicPr>
          <p:cNvPr id="19" name="Graphic 18" descr="Nervous face outline outline">
            <a:extLst>
              <a:ext uri="{FF2B5EF4-FFF2-40B4-BE49-F238E27FC236}">
                <a16:creationId xmlns:a16="http://schemas.microsoft.com/office/drawing/2014/main" id="{E7F25C42-5EE7-4E97-BDFD-037E9089C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9546" y="2886970"/>
            <a:ext cx="1097775" cy="1097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314F3-17A4-4DEC-B5DF-1EA032272B7D}"/>
                  </a:ext>
                </a:extLst>
              </p:cNvPr>
              <p:cNvSpPr txBox="1"/>
              <p:nvPr/>
            </p:nvSpPr>
            <p:spPr>
              <a:xfrm>
                <a:off x="1225644" y="1233459"/>
                <a:ext cx="52969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The whole population,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/>
                  <a:t>, is divided into: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314F3-17A4-4DEC-B5DF-1EA03227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44" y="1233459"/>
                <a:ext cx="5296963" cy="461665"/>
              </a:xfrm>
              <a:prstGeom prst="rect">
                <a:avLst/>
              </a:prstGeom>
              <a:blipFill>
                <a:blip r:embed="rId7"/>
                <a:stretch>
                  <a:fillRect l="-1726" t="-10526" r="-80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DF939CAC-991B-48D5-8228-5F5BBE5864A9}"/>
              </a:ext>
            </a:extLst>
          </p:cNvPr>
          <p:cNvSpPr/>
          <p:nvPr/>
        </p:nvSpPr>
        <p:spPr>
          <a:xfrm>
            <a:off x="1225644" y="400566"/>
            <a:ext cx="10426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/>
              </a:rPr>
              <a:t>A compartmental model for infectious disease spread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E37A0C-2034-4D24-8713-AADA9D788EB4}"/>
              </a:ext>
            </a:extLst>
          </p:cNvPr>
          <p:cNvSpPr/>
          <p:nvPr/>
        </p:nvSpPr>
        <p:spPr>
          <a:xfrm>
            <a:off x="7233873" y="1844643"/>
            <a:ext cx="20045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C00000"/>
                </a:solidFill>
                <a:effectLst/>
              </a:rPr>
              <a:t>Infectives, I</a:t>
            </a:r>
            <a:endParaRPr lang="en-US" sz="3000" b="1" cap="none" spc="0" dirty="0">
              <a:ln/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6CFFAB-E004-4D06-A69C-78229C278EB6}"/>
                  </a:ext>
                </a:extLst>
              </p:cNvPr>
              <p:cNvSpPr txBox="1"/>
              <p:nvPr/>
            </p:nvSpPr>
            <p:spPr>
              <a:xfrm>
                <a:off x="1225644" y="4931414"/>
                <a:ext cx="4898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Form an equation that links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6CFFAB-E004-4D06-A69C-78229C27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44" y="4931414"/>
                <a:ext cx="4898264" cy="461665"/>
              </a:xfrm>
              <a:prstGeom prst="rect">
                <a:avLst/>
              </a:prstGeom>
              <a:blipFill>
                <a:blip r:embed="rId8"/>
                <a:stretch>
                  <a:fillRect l="-186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AB88AD-F4A6-44D7-A817-54DC3DEAC59E}"/>
                  </a:ext>
                </a:extLst>
              </p:cNvPr>
              <p:cNvSpPr txBox="1"/>
              <p:nvPr/>
            </p:nvSpPr>
            <p:spPr>
              <a:xfrm>
                <a:off x="6522607" y="4977580"/>
                <a:ext cx="1356140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AB88AD-F4A6-44D7-A817-54DC3DEAC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07" y="4977580"/>
                <a:ext cx="1356140" cy="369332"/>
              </a:xfrm>
              <a:prstGeom prst="rect">
                <a:avLst/>
              </a:prstGeom>
              <a:blipFill>
                <a:blip r:embed="rId9"/>
                <a:stretch>
                  <a:fillRect l="-4955" r="-495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0C77515F-85E3-4CB0-9326-4B52729B9A3C}"/>
              </a:ext>
            </a:extLst>
          </p:cNvPr>
          <p:cNvSpPr txBox="1"/>
          <p:nvPr/>
        </p:nvSpPr>
        <p:spPr>
          <a:xfrm>
            <a:off x="1225644" y="5593986"/>
            <a:ext cx="390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Or we can form the equation: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E9C5FB-A9C9-4D06-B5A0-B1A429F129F8}"/>
                  </a:ext>
                </a:extLst>
              </p:cNvPr>
              <p:cNvSpPr txBox="1"/>
              <p:nvPr/>
            </p:nvSpPr>
            <p:spPr>
              <a:xfrm>
                <a:off x="8463709" y="5257939"/>
                <a:ext cx="3505008" cy="132343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is the </a:t>
                </a:r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proportion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of the population who are </a:t>
                </a:r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susceptible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 the </a:t>
                </a:r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proportion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of the population who are </a:t>
                </a:r>
                <a:r>
                  <a:rPr lang="en-GB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infectives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E9C5FB-A9C9-4D06-B5A0-B1A429F12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709" y="5257939"/>
                <a:ext cx="3505008" cy="1323439"/>
              </a:xfrm>
              <a:prstGeom prst="rect">
                <a:avLst/>
              </a:prstGeom>
              <a:blipFill>
                <a:blip r:embed="rId10"/>
                <a:stretch>
                  <a:fillRect l="-1560" t="-2283" r="-520" b="-6849"/>
                </a:stretch>
              </a:blipFill>
              <a:ln w="12700">
                <a:solidFill>
                  <a:schemeClr val="accent4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752A5D-D01E-4FBB-9E7A-D8417089964C}"/>
                  </a:ext>
                </a:extLst>
              </p:cNvPr>
              <p:cNvSpPr txBox="1"/>
              <p:nvPr/>
            </p:nvSpPr>
            <p:spPr>
              <a:xfrm>
                <a:off x="6428062" y="5609374"/>
                <a:ext cx="1503617" cy="4308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752A5D-D01E-4FBB-9E7A-D84170899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62" y="5609374"/>
                <a:ext cx="150361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0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55CCF-9F98-40D6-ADF3-D97CBC0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" y="235044"/>
            <a:ext cx="1005605" cy="10056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71D2415-89E8-46E2-A87D-51DD2E5402D9}"/>
              </a:ext>
            </a:extLst>
          </p:cNvPr>
          <p:cNvGrpSpPr/>
          <p:nvPr/>
        </p:nvGrpSpPr>
        <p:grpSpPr>
          <a:xfrm>
            <a:off x="3232888" y="2068081"/>
            <a:ext cx="1395946" cy="1739125"/>
            <a:chOff x="1549273" y="1323051"/>
            <a:chExt cx="1395946" cy="1739125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CBA51057-9B94-425D-B048-218C7390FBE9}"/>
                </a:ext>
              </a:extLst>
            </p:cNvPr>
            <p:cNvSpPr/>
            <p:nvPr/>
          </p:nvSpPr>
          <p:spPr>
            <a:xfrm>
              <a:off x="1549273" y="1913700"/>
              <a:ext cx="1395946" cy="1148476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8177B3D-C0F7-43A3-9B1E-4B26235A1B75}"/>
                    </a:ext>
                  </a:extLst>
                </p:cNvPr>
                <p:cNvSpPr/>
                <p:nvPr/>
              </p:nvSpPr>
              <p:spPr>
                <a:xfrm>
                  <a:off x="2115109" y="1323051"/>
                  <a:ext cx="463588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3000" b="1" i="1" cap="none" spc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8177B3D-C0F7-43A3-9B1E-4B26235A1B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109" y="1323051"/>
                  <a:ext cx="463588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Graphic 18" descr="Nervous face outline outline">
              <a:extLst>
                <a:ext uri="{FF2B5EF4-FFF2-40B4-BE49-F238E27FC236}">
                  <a16:creationId xmlns:a16="http://schemas.microsoft.com/office/drawing/2014/main" id="{E7F25C42-5EE7-4E97-BDFD-037E9089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30552" y="2011554"/>
              <a:ext cx="859485" cy="8594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F939CAC-991B-48D5-8228-5F5BBE5864A9}"/>
                  </a:ext>
                </a:extLst>
              </p:cNvPr>
              <p:cNvSpPr/>
              <p:nvPr/>
            </p:nvSpPr>
            <p:spPr>
              <a:xfrm>
                <a:off x="1370829" y="299777"/>
                <a:ext cx="5229317" cy="87613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>
                    <a:ln/>
                    <a:solidFill>
                      <a:srgbClr val="C00000"/>
                    </a:solidFill>
                    <a:effectLst/>
                  </a:rPr>
                  <a:t>Transmission rates, </a:t>
                </a:r>
                <a14:m>
                  <m:oMath xmlns:m="http://schemas.openxmlformats.org/officeDocument/2006/math">
                    <m:r>
                      <a:rPr lang="en-GB" sz="3600" b="1" i="1" cap="none" spc="0" smtClean="0">
                        <a:ln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3600" b="1" i="1" cap="none" spc="0" smtClean="0">
                        <a:ln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GB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3600" b="1" cap="none" spc="0" dirty="0">
                  <a:ln/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F939CAC-991B-48D5-8228-5F5BBE586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29" y="299777"/>
                <a:ext cx="5229317" cy="876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DA49F-A03E-4640-B55D-DE8924E7CA4C}"/>
              </a:ext>
            </a:extLst>
          </p:cNvPr>
          <p:cNvGrpSpPr/>
          <p:nvPr/>
        </p:nvGrpSpPr>
        <p:grpSpPr>
          <a:xfrm>
            <a:off x="6947648" y="2131871"/>
            <a:ext cx="1395946" cy="1675335"/>
            <a:chOff x="4424061" y="1445741"/>
            <a:chExt cx="1395946" cy="167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CA898F-901E-40CB-A265-8A5927E87042}"/>
                </a:ext>
              </a:extLst>
            </p:cNvPr>
            <p:cNvGrpSpPr/>
            <p:nvPr/>
          </p:nvGrpSpPr>
          <p:grpSpPr>
            <a:xfrm>
              <a:off x="4424061" y="1972600"/>
              <a:ext cx="1395946" cy="1148476"/>
              <a:chOff x="3263802" y="1869298"/>
              <a:chExt cx="1395946" cy="1148476"/>
            </a:xfrm>
          </p:grpSpPr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188A6E26-C9DB-4AC2-A045-5F434C3AA292}"/>
                  </a:ext>
                </a:extLst>
              </p:cNvPr>
              <p:cNvSpPr/>
              <p:nvPr/>
            </p:nvSpPr>
            <p:spPr>
              <a:xfrm>
                <a:off x="3263802" y="1869298"/>
                <a:ext cx="1395946" cy="1148476"/>
              </a:xfrm>
              <a:prstGeom prst="hex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Graphic 16" descr="Worried face outline with solid fill">
                <a:extLst>
                  <a:ext uri="{FF2B5EF4-FFF2-40B4-BE49-F238E27FC236}">
                    <a16:creationId xmlns:a16="http://schemas.microsoft.com/office/drawing/2014/main" id="{7ECAD827-E682-43E5-84D6-6E306228BF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31108" y="2030990"/>
                <a:ext cx="830997" cy="83099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5E37A0C-2034-4D24-8713-AADA9D788EB4}"/>
                    </a:ext>
                  </a:extLst>
                </p:cNvPr>
                <p:cNvSpPr/>
                <p:nvPr/>
              </p:nvSpPr>
              <p:spPr>
                <a:xfrm>
                  <a:off x="4907070" y="1445741"/>
                  <a:ext cx="615293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b="1" i="1" cap="none" spc="0" dirty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3000" b="1" cap="none" spc="0" dirty="0">
                    <a:ln/>
                    <a:effectLst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5E37A0C-2034-4D24-8713-AADA9D788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070" y="1445741"/>
                  <a:ext cx="615293" cy="5539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/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A821148-EFBE-4E48-A77C-F9F19759D1FF}"/>
              </a:ext>
            </a:extLst>
          </p:cNvPr>
          <p:cNvGrpSpPr/>
          <p:nvPr/>
        </p:nvGrpSpPr>
        <p:grpSpPr>
          <a:xfrm>
            <a:off x="2034066" y="1548000"/>
            <a:ext cx="7569200" cy="1820706"/>
            <a:chOff x="1883859" y="1343927"/>
            <a:chExt cx="7569200" cy="1820706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9E330E06-DE5D-483D-8298-165C31BC69CE}"/>
                </a:ext>
              </a:extLst>
            </p:cNvPr>
            <p:cNvSpPr/>
            <p:nvPr/>
          </p:nvSpPr>
          <p:spPr>
            <a:xfrm>
              <a:off x="4660200" y="2677745"/>
              <a:ext cx="1986302" cy="486888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E8F9BAA-6377-4BD3-B376-4E1D2FCB347C}"/>
                    </a:ext>
                  </a:extLst>
                </p:cNvPr>
                <p:cNvSpPr txBox="1"/>
                <p:nvPr/>
              </p:nvSpPr>
              <p:spPr>
                <a:xfrm>
                  <a:off x="1883859" y="1343927"/>
                  <a:ext cx="7569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The transmission rate will effect the movement from </a:t>
                  </a:r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GB" sz="2400" dirty="0"/>
                    <a:t> to </a:t>
                  </a:r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sz="2400" dirty="0"/>
                    <a:t> 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E8F9BAA-6377-4BD3-B376-4E1D2FCB3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859" y="1343927"/>
                  <a:ext cx="756920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128" t="-10526" r="-1048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262912-412D-4CE3-9DB1-6D1E9A858EE9}"/>
                  </a:ext>
                </a:extLst>
              </p:cNvPr>
              <p:cNvSpPr txBox="1"/>
              <p:nvPr/>
            </p:nvSpPr>
            <p:spPr>
              <a:xfrm>
                <a:off x="768373" y="4587916"/>
                <a:ext cx="50502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The value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changes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changes.</a:t>
                </a:r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are estimated values.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262912-412D-4CE3-9DB1-6D1E9A858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73" y="4587916"/>
                <a:ext cx="5050293" cy="1200329"/>
              </a:xfrm>
              <a:prstGeom prst="rect">
                <a:avLst/>
              </a:prstGeom>
              <a:blipFill>
                <a:blip r:embed="rId12"/>
                <a:stretch>
                  <a:fillRect l="-1448" t="-4061" r="-1448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FD1BE39-8C41-40B6-BEE9-828FAFC7FF56}"/>
              </a:ext>
            </a:extLst>
          </p:cNvPr>
          <p:cNvGrpSpPr/>
          <p:nvPr/>
        </p:nvGrpSpPr>
        <p:grpSpPr>
          <a:xfrm>
            <a:off x="8447021" y="4689067"/>
            <a:ext cx="3424189" cy="1917546"/>
            <a:chOff x="7532621" y="1643720"/>
            <a:chExt cx="3424189" cy="191754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AE38B25-1B06-44BB-9262-837587A84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26000"/>
            </a:blip>
            <a:stretch>
              <a:fillRect/>
            </a:stretch>
          </p:blipFill>
          <p:spPr>
            <a:xfrm>
              <a:off x="7532621" y="1643720"/>
              <a:ext cx="3424189" cy="191754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45B0480-D294-4BD3-866F-A5434344AB0D}"/>
                </a:ext>
              </a:extLst>
            </p:cNvPr>
            <p:cNvGrpSpPr/>
            <p:nvPr/>
          </p:nvGrpSpPr>
          <p:grpSpPr>
            <a:xfrm>
              <a:off x="7626130" y="1767507"/>
              <a:ext cx="1618585" cy="1465287"/>
              <a:chOff x="7721822" y="2034590"/>
              <a:chExt cx="1618585" cy="14652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3BEBE85-E6D7-4234-A9D9-E7535B2C2D2D}"/>
                      </a:ext>
                    </a:extLst>
                  </p:cNvPr>
                  <p:cNvSpPr txBox="1"/>
                  <p:nvPr/>
                </p:nvSpPr>
                <p:spPr>
                  <a:xfrm>
                    <a:off x="7780109" y="2976657"/>
                    <a:ext cx="13226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3BEBE85-E6D7-4234-A9D9-E7535B2C2D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0109" y="2976657"/>
                    <a:ext cx="132267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0162C67-EA12-40A9-8D5A-ED57763D855F}"/>
                      </a:ext>
                    </a:extLst>
                  </p:cNvPr>
                  <p:cNvSpPr txBox="1"/>
                  <p:nvPr/>
                </p:nvSpPr>
                <p:spPr>
                  <a:xfrm>
                    <a:off x="7780109" y="2486761"/>
                    <a:ext cx="115352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=7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0162C67-EA12-40A9-8D5A-ED57763D85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0109" y="2486761"/>
                    <a:ext cx="1153521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210734-CB1E-49C3-9829-B0AECCF31513}"/>
                  </a:ext>
                </a:extLst>
              </p:cNvPr>
              <p:cNvSpPr/>
              <p:nvPr/>
            </p:nvSpPr>
            <p:spPr>
              <a:xfrm>
                <a:off x="7721822" y="2034590"/>
                <a:ext cx="161858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COVID-19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9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extLst>
              <a:ext uri="{FF2B5EF4-FFF2-40B4-BE49-F238E27FC236}">
                <a16:creationId xmlns:a16="http://schemas.microsoft.com/office/drawing/2014/main" id="{188A6E26-C9DB-4AC2-A045-5F434C3AA292}"/>
              </a:ext>
            </a:extLst>
          </p:cNvPr>
          <p:cNvSpPr/>
          <p:nvPr/>
        </p:nvSpPr>
        <p:spPr>
          <a:xfrm>
            <a:off x="7984628" y="1934966"/>
            <a:ext cx="2419350" cy="19431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CBA51057-9B94-425D-B048-218C7390FBE9}"/>
              </a:ext>
            </a:extLst>
          </p:cNvPr>
          <p:cNvSpPr/>
          <p:nvPr/>
        </p:nvSpPr>
        <p:spPr>
          <a:xfrm>
            <a:off x="1549273" y="1934966"/>
            <a:ext cx="2419350" cy="19431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55CCF-9F98-40D6-ADF3-D97CBC0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" y="235044"/>
            <a:ext cx="1005605" cy="1005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77B3D-C0F7-43A3-9B1E-4B26235A1B75}"/>
                  </a:ext>
                </a:extLst>
              </p:cNvPr>
              <p:cNvSpPr/>
              <p:nvPr/>
            </p:nvSpPr>
            <p:spPr>
              <a:xfrm>
                <a:off x="2527154" y="1315300"/>
                <a:ext cx="463588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1" i="1" cap="none" spc="0" dirty="0" smtClean="0">
                          <a:ln/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000" b="1" cap="none" spc="0" dirty="0">
                  <a:ln/>
                  <a:effectLst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77B3D-C0F7-43A3-9B1E-4B26235A1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154" y="1315300"/>
                <a:ext cx="46358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phic 16" descr="Worried face outline with solid fill">
            <a:extLst>
              <a:ext uri="{FF2B5EF4-FFF2-40B4-BE49-F238E27FC236}">
                <a16:creationId xmlns:a16="http://schemas.microsoft.com/office/drawing/2014/main" id="{7ECAD827-E682-43E5-84D6-6E306228B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5416" y="2278382"/>
            <a:ext cx="1097774" cy="1097774"/>
          </a:xfrm>
          <a:prstGeom prst="rect">
            <a:avLst/>
          </a:prstGeom>
        </p:spPr>
      </p:pic>
      <p:pic>
        <p:nvPicPr>
          <p:cNvPr id="19" name="Graphic 18" descr="Nervous face outline outline">
            <a:extLst>
              <a:ext uri="{FF2B5EF4-FFF2-40B4-BE49-F238E27FC236}">
                <a16:creationId xmlns:a16="http://schemas.microsoft.com/office/drawing/2014/main" id="{E7F25C42-5EE7-4E97-BDFD-037E9089C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0060" y="2357628"/>
            <a:ext cx="1097775" cy="10977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939CAC-991B-48D5-8228-5F5BBE5864A9}"/>
              </a:ext>
            </a:extLst>
          </p:cNvPr>
          <p:cNvSpPr/>
          <p:nvPr/>
        </p:nvSpPr>
        <p:spPr>
          <a:xfrm>
            <a:off x="1421930" y="366329"/>
            <a:ext cx="3207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C00000"/>
                </a:solidFill>
              </a:rPr>
              <a:t>Rates of change</a:t>
            </a:r>
            <a:endParaRPr lang="en-US" sz="3600" b="1" cap="none" spc="0" dirty="0">
              <a:ln/>
              <a:solidFill>
                <a:srgbClr val="C0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E37A0C-2034-4D24-8713-AADA9D788EB4}"/>
                  </a:ext>
                </a:extLst>
              </p:cNvPr>
              <p:cNvSpPr/>
              <p:nvPr/>
            </p:nvSpPr>
            <p:spPr>
              <a:xfrm>
                <a:off x="8944876" y="1315301"/>
                <a:ext cx="498855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1" i="1" cap="none" spc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000" b="1" i="1" cap="none" spc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3000" b="1" cap="none" spc="0" dirty="0">
                  <a:ln/>
                  <a:effectLst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E37A0C-2034-4D24-8713-AADA9D788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876" y="1315301"/>
                <a:ext cx="498855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/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A821148-EFBE-4E48-A77C-F9F19759D1FF}"/>
              </a:ext>
            </a:extLst>
          </p:cNvPr>
          <p:cNvGrpSpPr/>
          <p:nvPr/>
        </p:nvGrpSpPr>
        <p:grpSpPr>
          <a:xfrm>
            <a:off x="4629410" y="1752352"/>
            <a:ext cx="2633755" cy="1477328"/>
            <a:chOff x="4629410" y="1752352"/>
            <a:chExt cx="2633755" cy="147732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9E330E06-DE5D-483D-8298-165C31BC69CE}"/>
                </a:ext>
              </a:extLst>
            </p:cNvPr>
            <p:cNvSpPr/>
            <p:nvPr/>
          </p:nvSpPr>
          <p:spPr>
            <a:xfrm>
              <a:off x="4690086" y="2583349"/>
              <a:ext cx="2573079" cy="646331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E8F9BAA-6377-4BD3-B376-4E1D2FCB347C}"/>
                    </a:ext>
                  </a:extLst>
                </p:cNvPr>
                <p:cNvSpPr txBox="1"/>
                <p:nvPr/>
              </p:nvSpPr>
              <p:spPr>
                <a:xfrm>
                  <a:off x="4629410" y="1752352"/>
                  <a:ext cx="252998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An individual moves from </a:t>
                  </a:r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GB" sz="2400" dirty="0"/>
                    <a:t> to </a:t>
                  </a:r>
                  <a14:m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E8F9BAA-6377-4BD3-B376-4E1D2FCB3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410" y="1752352"/>
                  <a:ext cx="2529988" cy="830997"/>
                </a:xfrm>
                <a:prstGeom prst="rect">
                  <a:avLst/>
                </a:prstGeom>
                <a:blipFill>
                  <a:blip r:embed="rId10"/>
                  <a:stretch>
                    <a:fillRect l="-482" t="-5839" b="-1532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F438ED-4CA1-4A90-8962-1E8FC439D539}"/>
              </a:ext>
            </a:extLst>
          </p:cNvPr>
          <p:cNvSpPr txBox="1"/>
          <p:nvPr/>
        </p:nvSpPr>
        <p:spPr>
          <a:xfrm>
            <a:off x="1688129" y="4709063"/>
            <a:ext cx="8508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understand the spread of this disease, we want to know how fast the group of Infectives is growing.</a:t>
            </a:r>
          </a:p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can we introduce derivatives?</a:t>
            </a:r>
          </a:p>
        </p:txBody>
      </p:sp>
    </p:spTree>
    <p:extLst>
      <p:ext uri="{BB962C8B-B14F-4D97-AF65-F5344CB8AC3E}">
        <p14:creationId xmlns:p14="http://schemas.microsoft.com/office/powerpoint/2010/main" val="6144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extLst>
              <a:ext uri="{FF2B5EF4-FFF2-40B4-BE49-F238E27FC236}">
                <a16:creationId xmlns:a16="http://schemas.microsoft.com/office/drawing/2014/main" id="{188A6E26-C9DB-4AC2-A045-5F434C3AA292}"/>
              </a:ext>
            </a:extLst>
          </p:cNvPr>
          <p:cNvSpPr/>
          <p:nvPr/>
        </p:nvSpPr>
        <p:spPr>
          <a:xfrm>
            <a:off x="8048994" y="1772247"/>
            <a:ext cx="2419350" cy="19431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CBA51057-9B94-425D-B048-218C7390FBE9}"/>
              </a:ext>
            </a:extLst>
          </p:cNvPr>
          <p:cNvSpPr/>
          <p:nvPr/>
        </p:nvSpPr>
        <p:spPr>
          <a:xfrm>
            <a:off x="1613639" y="1772247"/>
            <a:ext cx="2419350" cy="19431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55CCF-9F98-40D6-ADF3-D97CBC0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9" y="235044"/>
            <a:ext cx="1005605" cy="1005605"/>
          </a:xfrm>
          <a:prstGeom prst="rect">
            <a:avLst/>
          </a:prstGeom>
        </p:spPr>
      </p:pic>
      <p:pic>
        <p:nvPicPr>
          <p:cNvPr id="17" name="Graphic 16" descr="Worried face outline with solid fill">
            <a:extLst>
              <a:ext uri="{FF2B5EF4-FFF2-40B4-BE49-F238E27FC236}">
                <a16:creationId xmlns:a16="http://schemas.microsoft.com/office/drawing/2014/main" id="{7ECAD827-E682-43E5-84D6-6E306228B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9782" y="2115663"/>
            <a:ext cx="1097774" cy="1097774"/>
          </a:xfrm>
          <a:prstGeom prst="rect">
            <a:avLst/>
          </a:prstGeom>
        </p:spPr>
      </p:pic>
      <p:pic>
        <p:nvPicPr>
          <p:cNvPr id="19" name="Graphic 18" descr="Nervous face outline outline">
            <a:extLst>
              <a:ext uri="{FF2B5EF4-FFF2-40B4-BE49-F238E27FC236}">
                <a16:creationId xmlns:a16="http://schemas.microsoft.com/office/drawing/2014/main" id="{E7F25C42-5EE7-4E97-BDFD-037E9089C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4426" y="2194909"/>
            <a:ext cx="1097775" cy="10977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939CAC-991B-48D5-8228-5F5BBE5864A9}"/>
              </a:ext>
            </a:extLst>
          </p:cNvPr>
          <p:cNvSpPr/>
          <p:nvPr/>
        </p:nvSpPr>
        <p:spPr>
          <a:xfrm>
            <a:off x="1486296" y="340679"/>
            <a:ext cx="3207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/>
              </a:rPr>
              <a:t>Rates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/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E1A3C-FE67-4209-A620-8539C5A1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344" y="235044"/>
                <a:ext cx="150361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9E330E06-DE5D-483D-8298-165C31BC69CE}"/>
              </a:ext>
            </a:extLst>
          </p:cNvPr>
          <p:cNvSpPr/>
          <p:nvPr/>
        </p:nvSpPr>
        <p:spPr>
          <a:xfrm>
            <a:off x="4754452" y="2420630"/>
            <a:ext cx="2573079" cy="64633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D57CE2-AB81-48FC-9093-32DE375EDD4E}"/>
                  </a:ext>
                </a:extLst>
              </p:cNvPr>
              <p:cNvSpPr txBox="1"/>
              <p:nvPr/>
            </p:nvSpPr>
            <p:spPr>
              <a:xfrm>
                <a:off x="590366" y="4044434"/>
                <a:ext cx="516365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200" dirty="0">
                    <a:solidFill>
                      <a:schemeClr val="accent1"/>
                    </a:solidFill>
                  </a:rPr>
                  <a:t> decreases at a rate connected to: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accent1"/>
                    </a:solidFill>
                  </a:rPr>
                  <a:t>the transmission rate of the disease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accent1"/>
                    </a:solidFill>
                  </a:rPr>
                  <a:t>the interaction between the two groups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D57CE2-AB81-48FC-9093-32DE375ED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4044434"/>
                <a:ext cx="5163658" cy="1107996"/>
              </a:xfrm>
              <a:prstGeom prst="rect">
                <a:avLst/>
              </a:prstGeom>
              <a:blipFill>
                <a:blip r:embed="rId8"/>
                <a:stretch>
                  <a:fillRect l="-1417" t="-3297" b="-10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873FE9-3A29-4567-902F-F31855AC493A}"/>
                  </a:ext>
                </a:extLst>
              </p:cNvPr>
              <p:cNvSpPr txBox="1"/>
              <p:nvPr/>
            </p:nvSpPr>
            <p:spPr>
              <a:xfrm>
                <a:off x="7028342" y="4044434"/>
                <a:ext cx="516365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200" dirty="0">
                    <a:solidFill>
                      <a:srgbClr val="C00000"/>
                    </a:solidFill>
                  </a:rPr>
                  <a:t> increases at a rate connected to: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rgbClr val="C00000"/>
                    </a:solidFill>
                  </a:rPr>
                  <a:t>the transmission rate of the disease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rgbClr val="C00000"/>
                    </a:solidFill>
                  </a:rPr>
                  <a:t>the interaction between the two groups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873FE9-3A29-4567-902F-F31855AC4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42" y="4044434"/>
                <a:ext cx="5163658" cy="1107996"/>
              </a:xfrm>
              <a:prstGeom prst="rect">
                <a:avLst/>
              </a:prstGeom>
              <a:blipFill>
                <a:blip r:embed="rId9"/>
                <a:stretch>
                  <a:fillRect l="-1417" t="-3297" b="-10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4F3BB5-75DE-4902-B6C8-DC95F1F1DD9D}"/>
                  </a:ext>
                </a:extLst>
              </p:cNvPr>
              <p:cNvSpPr txBox="1"/>
              <p:nvPr/>
            </p:nvSpPr>
            <p:spPr>
              <a:xfrm>
                <a:off x="1741863" y="5571460"/>
                <a:ext cx="1694118" cy="79387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𝒂𝒔𝒊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4F3BB5-75DE-4902-B6C8-DC95F1F1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63" y="5571460"/>
                <a:ext cx="1694118" cy="7938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45AA47-4809-4436-BB8D-70B4D89FE3B2}"/>
                  </a:ext>
                </a:extLst>
              </p:cNvPr>
              <p:cNvSpPr txBox="1"/>
              <p:nvPr/>
            </p:nvSpPr>
            <p:spPr>
              <a:xfrm>
                <a:off x="8295063" y="5481517"/>
                <a:ext cx="1464888" cy="79387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𝒂𝒔𝒊</m:t>
                      </m:r>
                    </m:oMath>
                  </m:oMathPara>
                </a14:m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45AA47-4809-4436-BB8D-70B4D89FE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63" y="5481517"/>
                <a:ext cx="1464888" cy="793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2122E2-B303-4C35-B652-25BD9B54F8B8}"/>
                  </a:ext>
                </a:extLst>
              </p:cNvPr>
              <p:cNvSpPr/>
              <p:nvPr/>
            </p:nvSpPr>
            <p:spPr>
              <a:xfrm>
                <a:off x="2527154" y="1315300"/>
                <a:ext cx="463588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1" i="1" cap="none" spc="0" dirty="0" smtClean="0">
                          <a:ln/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000" b="1" cap="none" spc="0" dirty="0">
                  <a:ln/>
                  <a:effectLst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2122E2-B303-4C35-B652-25BD9B54F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154" y="1315300"/>
                <a:ext cx="46358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160B49-9587-419A-BC38-1F78E0F9FD2B}"/>
                  </a:ext>
                </a:extLst>
              </p:cNvPr>
              <p:cNvSpPr/>
              <p:nvPr/>
            </p:nvSpPr>
            <p:spPr>
              <a:xfrm>
                <a:off x="8944876" y="1315301"/>
                <a:ext cx="498855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1" i="1" cap="none" spc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000" b="1" i="1" cap="none" spc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3000" b="1" cap="none" spc="0" dirty="0">
                  <a:ln/>
                  <a:effectLst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160B49-9587-419A-BC38-1F78E0F9F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876" y="1315301"/>
                <a:ext cx="498855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7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F8B8C-13F4-459D-B4FD-81625B46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499513"/>
            <a:ext cx="3281330" cy="3288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0BBEBE-C054-4DC2-A1A2-B9438BD2B49F}"/>
                  </a:ext>
                </a:extLst>
              </p:cNvPr>
              <p:cNvSpPr txBox="1"/>
              <p:nvPr/>
            </p:nvSpPr>
            <p:spPr>
              <a:xfrm>
                <a:off x="4181734" y="124817"/>
                <a:ext cx="7337166" cy="25030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Differentiate with respect to time,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b="0" dirty="0"/>
                  <a:t>      and so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2400" dirty="0"/>
              </a:p>
              <a:p>
                <a:pPr>
                  <a:lnSpc>
                    <a:spcPct val="150000"/>
                  </a:lnSpc>
                </a:pPr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0BBEBE-C054-4DC2-A1A2-B9438BD2B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734" y="124817"/>
                <a:ext cx="7337166" cy="2503058"/>
              </a:xfrm>
              <a:prstGeom prst="rect">
                <a:avLst/>
              </a:prstGeom>
              <a:blipFill>
                <a:blip r:embed="rId3"/>
                <a:stretch>
                  <a:fillRect l="-12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FBBDEF3-B19C-416C-94F3-58BCD2D2B7D3}"/>
              </a:ext>
            </a:extLst>
          </p:cNvPr>
          <p:cNvSpPr/>
          <p:nvPr/>
        </p:nvSpPr>
        <p:spPr>
          <a:xfrm>
            <a:off x="343976" y="124817"/>
            <a:ext cx="28014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NOTICE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FEF92C-7EED-406C-BBBD-F9370279FE87}"/>
                  </a:ext>
                </a:extLst>
              </p:cNvPr>
              <p:cNvSpPr txBox="1"/>
              <p:nvPr/>
            </p:nvSpPr>
            <p:spPr>
              <a:xfrm>
                <a:off x="4181734" y="2838336"/>
                <a:ext cx="7337166" cy="35368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/>
                  <a:t>Also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2400" b="0" dirty="0"/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Differentiating with respect to time,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2400" b="0" dirty="0"/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Since there is no change in the population,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b="0" dirty="0"/>
              </a:p>
              <a:p>
                <a:pPr>
                  <a:lnSpc>
                    <a:spcPct val="150000"/>
                  </a:lnSpc>
                </a:pPr>
                <a:r>
                  <a:rPr lang="en-GB" sz="2400" b="0" dirty="0"/>
                  <a:t>and we have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2400" b="0" dirty="0"/>
              </a:p>
              <a:p>
                <a:pPr>
                  <a:lnSpc>
                    <a:spcPct val="150000"/>
                  </a:lnSpc>
                </a:pPr>
                <a:endParaRPr lang="en-GB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FEF92C-7EED-406C-BBBD-F9370279F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734" y="2838336"/>
                <a:ext cx="7337166" cy="3536802"/>
              </a:xfrm>
              <a:prstGeom prst="rect">
                <a:avLst/>
              </a:prstGeom>
              <a:blipFill>
                <a:blip r:embed="rId4"/>
                <a:stretch>
                  <a:fillRect l="-12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E9F1F-CB1E-4558-94BD-684DFC93E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8" y="166251"/>
            <a:ext cx="2034134" cy="2079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77B3D-C0F7-43A3-9B1E-4B26235A1B75}"/>
                  </a:ext>
                </a:extLst>
              </p:cNvPr>
              <p:cNvSpPr/>
              <p:nvPr/>
            </p:nvSpPr>
            <p:spPr>
              <a:xfrm>
                <a:off x="1784482" y="293853"/>
                <a:ext cx="9656151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GB" sz="4400" b="1" dirty="0">
                    <a:ln/>
                    <a:solidFill>
                      <a:srgbClr val="0070C0"/>
                    </a:solidFill>
                  </a:rPr>
                  <a:t>Form a </a:t>
                </a:r>
                <a:r>
                  <a:rPr lang="en-GB" sz="4400" b="1" cap="none" spc="0" dirty="0">
                    <a:ln/>
                    <a:solidFill>
                      <a:srgbClr val="0070C0"/>
                    </a:solidFill>
                    <a:effectLst/>
                  </a:rPr>
                  <a:t>differential equation in </a:t>
                </a:r>
                <a14:m>
                  <m:oMath xmlns:m="http://schemas.openxmlformats.org/officeDocument/2006/math">
                    <m:r>
                      <a:rPr lang="en-GB" sz="44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400" b="1" cap="none" spc="0" dirty="0">
                    <a:ln/>
                    <a:solidFill>
                      <a:srgbClr val="0070C0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4400" b="1" i="1" cap="none" spc="0" smtClean="0">
                        <a:ln/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cap="none" spc="0" dirty="0">
                    <a:ln/>
                    <a:solidFill>
                      <a:srgbClr val="0070C0"/>
                    </a:solidFill>
                    <a:effectLst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77B3D-C0F7-43A3-9B1E-4B26235A1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82" y="293853"/>
                <a:ext cx="965615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CE4606-C9BE-4DE4-AD35-F2D96589B5C0}"/>
                  </a:ext>
                </a:extLst>
              </p:cNvPr>
              <p:cNvSpPr txBox="1"/>
              <p:nvPr/>
            </p:nvSpPr>
            <p:spPr>
              <a:xfrm>
                <a:off x="6170428" y="1699692"/>
                <a:ext cx="2203231" cy="102771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</m:num>
                        <m:den>
                          <m:r>
                            <a:rPr lang="en-GB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𝒂𝒔𝒊</m:t>
                      </m:r>
                    </m:oMath>
                  </m:oMathPara>
                </a14:m>
                <a:endParaRPr lang="en-GB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CE4606-C9BE-4DE4-AD35-F2D96589B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428" y="1699692"/>
                <a:ext cx="2203231" cy="1027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1CD2E-672C-465F-B0F3-6F185CFA8ABE}"/>
                  </a:ext>
                </a:extLst>
              </p:cNvPr>
              <p:cNvSpPr txBox="1"/>
              <p:nvPr/>
            </p:nvSpPr>
            <p:spPr>
              <a:xfrm>
                <a:off x="4035445" y="1717084"/>
                <a:ext cx="1934825" cy="55399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31CD2E-672C-465F-B0F3-6F185CFA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45" y="1717084"/>
                <a:ext cx="193482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6DD4A-8FAB-47A5-9EA3-673468A42F53}"/>
                  </a:ext>
                </a:extLst>
              </p:cNvPr>
              <p:cNvSpPr txBox="1"/>
              <p:nvPr/>
            </p:nvSpPr>
            <p:spPr>
              <a:xfrm>
                <a:off x="6170429" y="2915141"/>
                <a:ext cx="2203232" cy="1027717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num>
                        <m:den>
                          <m:r>
                            <a:rPr lang="en-GB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𝒂𝒔𝒊</m:t>
                      </m:r>
                    </m:oMath>
                  </m:oMathPara>
                </a14:m>
                <a:endParaRPr lang="en-GB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6DD4A-8FAB-47A5-9EA3-673468A42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429" y="2915141"/>
                <a:ext cx="2203232" cy="1027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3B09C75-FCD6-421D-916A-3B5390E8DD30}"/>
              </a:ext>
            </a:extLst>
          </p:cNvPr>
          <p:cNvGrpSpPr/>
          <p:nvPr/>
        </p:nvGrpSpPr>
        <p:grpSpPr>
          <a:xfrm>
            <a:off x="4035446" y="2463207"/>
            <a:ext cx="1934824" cy="1469534"/>
            <a:chOff x="7477779" y="1656766"/>
            <a:chExt cx="1934824" cy="14695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D03E66-E423-49EF-BE71-EB8130896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6000"/>
            </a:blip>
            <a:stretch>
              <a:fillRect/>
            </a:stretch>
          </p:blipFill>
          <p:spPr>
            <a:xfrm>
              <a:off x="7477779" y="1664986"/>
              <a:ext cx="1934824" cy="146131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FA46C-AFB1-465B-A04C-EEBEA3CCD0D1}"/>
                </a:ext>
              </a:extLst>
            </p:cNvPr>
            <p:cNvGrpSpPr/>
            <p:nvPr/>
          </p:nvGrpSpPr>
          <p:grpSpPr>
            <a:xfrm>
              <a:off x="7514142" y="1656766"/>
              <a:ext cx="1413079" cy="1278199"/>
              <a:chOff x="7609834" y="1923849"/>
              <a:chExt cx="1413079" cy="1278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759BF97-D272-4A41-9C3D-379DD3703853}"/>
                      </a:ext>
                    </a:extLst>
                  </p:cNvPr>
                  <p:cNvSpPr txBox="1"/>
                  <p:nvPr/>
                </p:nvSpPr>
                <p:spPr>
                  <a:xfrm>
                    <a:off x="7609834" y="2740383"/>
                    <a:ext cx="12003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GB" sz="2400" b="1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759BF97-D272-4A41-9C3D-379DD37038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834" y="2740383"/>
                    <a:ext cx="1200329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F0C312A-9AE5-48DA-9753-890F3637E9AD}"/>
                      </a:ext>
                    </a:extLst>
                  </p:cNvPr>
                  <p:cNvSpPr txBox="1"/>
                  <p:nvPr/>
                </p:nvSpPr>
                <p:spPr>
                  <a:xfrm>
                    <a:off x="7645778" y="2318215"/>
                    <a:ext cx="103047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sz="2400" b="1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F0C312A-9AE5-48DA-9753-890F3637E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5778" y="2318215"/>
                    <a:ext cx="103047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B3C293-36E8-4FFB-AE63-FD1AB0864B72}"/>
                  </a:ext>
                </a:extLst>
              </p:cNvPr>
              <p:cNvSpPr/>
              <p:nvPr/>
            </p:nvSpPr>
            <p:spPr>
              <a:xfrm>
                <a:off x="7609834" y="1923849"/>
                <a:ext cx="1413079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COVID-19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43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E9F1F-CB1E-4558-94BD-684DFC93E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8" y="166251"/>
            <a:ext cx="2034134" cy="20799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BA1913-7CC0-4AF5-92A2-F83215CAE187}"/>
              </a:ext>
            </a:extLst>
          </p:cNvPr>
          <p:cNvSpPr/>
          <p:nvPr/>
        </p:nvSpPr>
        <p:spPr>
          <a:xfrm>
            <a:off x="1461684" y="1588688"/>
            <a:ext cx="9607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0070C0"/>
                </a:solidFill>
              </a:rPr>
              <a:t>Can you solve the differential equation</a:t>
            </a:r>
            <a:endParaRPr lang="en-US" sz="4400" b="1" cap="none" spc="0" dirty="0">
              <a:ln/>
              <a:solidFill>
                <a:srgbClr val="0070C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4223F5-6A8A-4840-A23F-163E0446D49D}"/>
                  </a:ext>
                </a:extLst>
              </p:cNvPr>
              <p:cNvSpPr txBox="1"/>
              <p:nvPr/>
            </p:nvSpPr>
            <p:spPr>
              <a:xfrm>
                <a:off x="4467165" y="2788884"/>
                <a:ext cx="3596497" cy="11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</m:num>
                        <m:den>
                          <m:r>
                            <a:rPr lang="en-GB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GB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4223F5-6A8A-4840-A23F-163E0446D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65" y="2788884"/>
                <a:ext cx="3596497" cy="1169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EA6C917-0B3E-4E43-9CD3-A3B9E85EAC07}"/>
              </a:ext>
            </a:extLst>
          </p:cNvPr>
          <p:cNvSpPr/>
          <p:nvPr/>
        </p:nvSpPr>
        <p:spPr>
          <a:xfrm>
            <a:off x="3281625" y="4625649"/>
            <a:ext cx="59675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0070C0"/>
                </a:solidFill>
              </a:rPr>
              <a:t>and sketch the solution?</a:t>
            </a:r>
            <a:endParaRPr lang="en-US" sz="4400" b="1" cap="none" spc="0" dirty="0">
              <a:ln/>
              <a:solidFill>
                <a:srgbClr val="0070C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41FC60-C5E8-4CB5-B56B-C35F5AD61C72}"/>
                  </a:ext>
                </a:extLst>
              </p:cNvPr>
              <p:cNvSpPr txBox="1"/>
              <p:nvPr/>
            </p:nvSpPr>
            <p:spPr>
              <a:xfrm>
                <a:off x="687211" y="6083565"/>
                <a:ext cx="108175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We could assume that initially the proportion of the population who are infected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41FC60-C5E8-4CB5-B56B-C35F5AD61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11" y="6083565"/>
                <a:ext cx="10817577" cy="461665"/>
              </a:xfrm>
              <a:prstGeom prst="rect">
                <a:avLst/>
              </a:prstGeom>
              <a:blipFill>
                <a:blip r:embed="rId4"/>
                <a:stretch>
                  <a:fillRect l="-90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30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831</Words>
  <Application>Microsoft Office PowerPoint</Application>
  <PresentationFormat>Widescreen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Simpson</dc:creator>
  <cp:lastModifiedBy>Ems Lord</cp:lastModifiedBy>
  <cp:revision>75</cp:revision>
  <dcterms:created xsi:type="dcterms:W3CDTF">2021-05-20T12:01:09Z</dcterms:created>
  <dcterms:modified xsi:type="dcterms:W3CDTF">2021-06-17T09:48:36Z</dcterms:modified>
</cp:coreProperties>
</file>